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57" r:id="rId3"/>
    <p:sldId id="260" r:id="rId4"/>
    <p:sldId id="267" r:id="rId5"/>
    <p:sldId id="258" r:id="rId6"/>
    <p:sldId id="259" r:id="rId7"/>
    <p:sldId id="287" r:id="rId8"/>
    <p:sldId id="263" r:id="rId9"/>
    <p:sldId id="286" r:id="rId10"/>
    <p:sldId id="283" r:id="rId11"/>
    <p:sldId id="284" r:id="rId12"/>
    <p:sldId id="285" r:id="rId13"/>
    <p:sldId id="266" r:id="rId14"/>
    <p:sldId id="268" r:id="rId15"/>
    <p:sldId id="269" r:id="rId16"/>
    <p:sldId id="271" r:id="rId17"/>
    <p:sldId id="272" r:id="rId18"/>
    <p:sldId id="273" r:id="rId19"/>
    <p:sldId id="275" r:id="rId20"/>
    <p:sldId id="270" r:id="rId21"/>
    <p:sldId id="276" r:id="rId22"/>
    <p:sldId id="277" r:id="rId23"/>
    <p:sldId id="279" r:id="rId24"/>
    <p:sldId id="278" r:id="rId25"/>
    <p:sldId id="280" r:id="rId26"/>
    <p:sldId id="288" r:id="rId27"/>
    <p:sldId id="28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8519" autoAdjust="0"/>
  </p:normalViewPr>
  <p:slideViewPr>
    <p:cSldViewPr snapToGrid="0">
      <p:cViewPr varScale="1">
        <p:scale>
          <a:sx n="66" d="100"/>
          <a:sy n="66" d="100"/>
        </p:scale>
        <p:origin x="2310"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624F4-DA5E-4436-AE3E-AF155D58899B}" type="datetimeFigureOut">
              <a:rPr lang="en-US" smtClean="0"/>
              <a:t>9/7/2021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CAC47-1164-4E5F-B041-71CAC59BC3A3}" type="slidenum">
              <a:rPr lang="en-US" smtClean="0"/>
              <a:t>‹#›</a:t>
            </a:fld>
            <a:endParaRPr lang="en-US"/>
          </a:p>
        </p:txBody>
      </p:sp>
    </p:spTree>
    <p:extLst>
      <p:ext uri="{BB962C8B-B14F-4D97-AF65-F5344CB8AC3E}">
        <p14:creationId xmlns:p14="http://schemas.microsoft.com/office/powerpoint/2010/main" val="863306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so you know where we’re headed:</a:t>
            </a:r>
          </a:p>
          <a:p>
            <a:endParaRPr lang="en-US" dirty="0"/>
          </a:p>
        </p:txBody>
      </p:sp>
      <p:sp>
        <p:nvSpPr>
          <p:cNvPr id="4" name="Slide Number Placeholder 3"/>
          <p:cNvSpPr>
            <a:spLocks noGrp="1"/>
          </p:cNvSpPr>
          <p:nvPr>
            <p:ph type="sldNum" sz="quarter" idx="5"/>
          </p:nvPr>
        </p:nvSpPr>
        <p:spPr/>
        <p:txBody>
          <a:bodyPr/>
          <a:lstStyle/>
          <a:p>
            <a:fld id="{A78CAC47-1164-4E5F-B041-71CAC59BC3A3}" type="slidenum">
              <a:rPr lang="en-US" smtClean="0"/>
              <a:t>2</a:t>
            </a:fld>
            <a:endParaRPr lang="en-US"/>
          </a:p>
        </p:txBody>
      </p:sp>
    </p:spTree>
    <p:extLst>
      <p:ext uri="{BB962C8B-B14F-4D97-AF65-F5344CB8AC3E}">
        <p14:creationId xmlns:p14="http://schemas.microsoft.com/office/powerpoint/2010/main" val="3887110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common technique is called diversity sampling</a:t>
            </a:r>
          </a:p>
          <a:p>
            <a:pPr marL="171450" indent="-171450">
              <a:buFontTx/>
              <a:buChar char="-"/>
            </a:pPr>
            <a:r>
              <a:rPr lang="en-US" dirty="0"/>
              <a:t>This is sampling data that’s most different than what the model’s already seen.</a:t>
            </a:r>
          </a:p>
          <a:p>
            <a:pPr marL="171450" indent="-171450">
              <a:buFontTx/>
              <a:buChar char="-"/>
            </a:pPr>
            <a:r>
              <a:rPr lang="en-US" dirty="0"/>
              <a:t>Pulling this off is a little more complicated than uncertainty sampling</a:t>
            </a:r>
          </a:p>
          <a:p>
            <a:pPr marL="171450" indent="-171450">
              <a:buFontTx/>
              <a:buChar char="-"/>
            </a:pPr>
            <a:r>
              <a:rPr lang="en-US" dirty="0"/>
              <a:t>Oftentimes it involves clustering, but there are ways to do it by looking at how strong the activation is in the case of neural nets</a:t>
            </a:r>
          </a:p>
          <a:p>
            <a:pPr marL="171450" indent="-171450">
              <a:buFontTx/>
              <a:buChar char="-"/>
            </a:pPr>
            <a:r>
              <a:rPr lang="en-US" dirty="0"/>
              <a:t>For something the model has seen a lot of – you’re going to get strong activation of certain neurons.</a:t>
            </a:r>
          </a:p>
          <a:p>
            <a:pPr marL="171450" indent="-171450">
              <a:buFontTx/>
              <a:buChar char="-"/>
            </a:pPr>
            <a:r>
              <a:rPr lang="en-US" dirty="0"/>
              <a:t>But for something that’s relatively unknown to the model, the activation will be weaker.</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78CAC47-1164-4E5F-B041-71CAC59BC3A3}" type="slidenum">
              <a:rPr lang="en-US" smtClean="0"/>
              <a:t>11</a:t>
            </a:fld>
            <a:endParaRPr lang="en-US"/>
          </a:p>
        </p:txBody>
      </p:sp>
    </p:spTree>
    <p:extLst>
      <p:ext uri="{BB962C8B-B14F-4D97-AF65-F5344CB8AC3E}">
        <p14:creationId xmlns:p14="http://schemas.microsoft.com/office/powerpoint/2010/main" val="456089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want to label the frog and add it to the training set. There are lots of benefits to making sure your samples are diverse, but ultimate goal is to create robust model.</a:t>
            </a:r>
          </a:p>
        </p:txBody>
      </p:sp>
      <p:sp>
        <p:nvSpPr>
          <p:cNvPr id="4" name="Slide Number Placeholder 3"/>
          <p:cNvSpPr>
            <a:spLocks noGrp="1"/>
          </p:cNvSpPr>
          <p:nvPr>
            <p:ph type="sldNum" sz="quarter" idx="5"/>
          </p:nvPr>
        </p:nvSpPr>
        <p:spPr/>
        <p:txBody>
          <a:bodyPr/>
          <a:lstStyle/>
          <a:p>
            <a:fld id="{A78CAC47-1164-4E5F-B041-71CAC59BC3A3}" type="slidenum">
              <a:rPr lang="en-US" smtClean="0"/>
              <a:t>12</a:t>
            </a:fld>
            <a:endParaRPr lang="en-US"/>
          </a:p>
        </p:txBody>
      </p:sp>
    </p:spTree>
    <p:extLst>
      <p:ext uri="{BB962C8B-B14F-4D97-AF65-F5344CB8AC3E}">
        <p14:creationId xmlns:p14="http://schemas.microsoft.com/office/powerpoint/2010/main" val="2293747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just a lecture on active learning – I conducted an experiment that I will talk about… right now.</a:t>
            </a:r>
          </a:p>
        </p:txBody>
      </p:sp>
      <p:sp>
        <p:nvSpPr>
          <p:cNvPr id="4" name="Slide Number Placeholder 3"/>
          <p:cNvSpPr>
            <a:spLocks noGrp="1"/>
          </p:cNvSpPr>
          <p:nvPr>
            <p:ph type="sldNum" sz="quarter" idx="5"/>
          </p:nvPr>
        </p:nvSpPr>
        <p:spPr/>
        <p:txBody>
          <a:bodyPr/>
          <a:lstStyle/>
          <a:p>
            <a:fld id="{A78CAC47-1164-4E5F-B041-71CAC59BC3A3}" type="slidenum">
              <a:rPr lang="en-US" smtClean="0"/>
              <a:t>13</a:t>
            </a:fld>
            <a:endParaRPr lang="en-US"/>
          </a:p>
        </p:txBody>
      </p:sp>
    </p:spTree>
    <p:extLst>
      <p:ext uri="{BB962C8B-B14F-4D97-AF65-F5344CB8AC3E}">
        <p14:creationId xmlns:p14="http://schemas.microsoft.com/office/powerpoint/2010/main" val="3625523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dataset that I used – there are a lot of tiny images divided into ten exciting categories.</a:t>
            </a:r>
          </a:p>
          <a:p>
            <a:r>
              <a:rPr lang="en-US" dirty="0"/>
              <a:t>There is an API that lets you download this dataset directly in </a:t>
            </a:r>
            <a:r>
              <a:rPr lang="en-US" dirty="0" err="1"/>
              <a:t>tensorflow</a:t>
            </a:r>
            <a:r>
              <a:rPr lang="en-US" dirty="0"/>
              <a:t>, but you can also get it right from the source, which was the University of Toronto.</a:t>
            </a:r>
          </a:p>
          <a:p>
            <a:endParaRPr lang="en-US" dirty="0"/>
          </a:p>
        </p:txBody>
      </p:sp>
      <p:sp>
        <p:nvSpPr>
          <p:cNvPr id="4" name="Slide Number Placeholder 3"/>
          <p:cNvSpPr>
            <a:spLocks noGrp="1"/>
          </p:cNvSpPr>
          <p:nvPr>
            <p:ph type="sldNum" sz="quarter" idx="5"/>
          </p:nvPr>
        </p:nvSpPr>
        <p:spPr/>
        <p:txBody>
          <a:bodyPr/>
          <a:lstStyle/>
          <a:p>
            <a:fld id="{A78CAC47-1164-4E5F-B041-71CAC59BC3A3}" type="slidenum">
              <a:rPr lang="en-US" smtClean="0"/>
              <a:t>14</a:t>
            </a:fld>
            <a:endParaRPr lang="en-US"/>
          </a:p>
        </p:txBody>
      </p:sp>
    </p:spTree>
    <p:extLst>
      <p:ext uri="{BB962C8B-B14F-4D97-AF65-F5344CB8AC3E}">
        <p14:creationId xmlns:p14="http://schemas.microsoft.com/office/powerpoint/2010/main" val="1608193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I used topped out at 50%, which is still much better than baseline of just guessing. </a:t>
            </a:r>
          </a:p>
          <a:p>
            <a:r>
              <a:rPr lang="en-US" dirty="0"/>
              <a:t>But I chose a simpler model because it would be faster to train – and that ended up being a big deal, as you’ll see.</a:t>
            </a:r>
          </a:p>
        </p:txBody>
      </p:sp>
      <p:sp>
        <p:nvSpPr>
          <p:cNvPr id="4" name="Slide Number Placeholder 3"/>
          <p:cNvSpPr>
            <a:spLocks noGrp="1"/>
          </p:cNvSpPr>
          <p:nvPr>
            <p:ph type="sldNum" sz="quarter" idx="5"/>
          </p:nvPr>
        </p:nvSpPr>
        <p:spPr/>
        <p:txBody>
          <a:bodyPr/>
          <a:lstStyle/>
          <a:p>
            <a:fld id="{A78CAC47-1164-4E5F-B041-71CAC59BC3A3}" type="slidenum">
              <a:rPr lang="en-US" smtClean="0"/>
              <a:t>15</a:t>
            </a:fld>
            <a:endParaRPr lang="en-US"/>
          </a:p>
        </p:txBody>
      </p:sp>
    </p:spTree>
    <p:extLst>
      <p:ext uri="{BB962C8B-B14F-4D97-AF65-F5344CB8AC3E}">
        <p14:creationId xmlns:p14="http://schemas.microsoft.com/office/powerpoint/2010/main" val="2107313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lot of convolutional neural nets.</a:t>
            </a:r>
          </a:p>
          <a:p>
            <a:r>
              <a:rPr lang="en-US" dirty="0"/>
              <a:t>It’s basically like doing a huge grid search an it was clear right off the bat that I would need some more computing power.</a:t>
            </a:r>
          </a:p>
        </p:txBody>
      </p:sp>
      <p:sp>
        <p:nvSpPr>
          <p:cNvPr id="4" name="Slide Number Placeholder 3"/>
          <p:cNvSpPr>
            <a:spLocks noGrp="1"/>
          </p:cNvSpPr>
          <p:nvPr>
            <p:ph type="sldNum" sz="quarter" idx="5"/>
          </p:nvPr>
        </p:nvSpPr>
        <p:spPr/>
        <p:txBody>
          <a:bodyPr/>
          <a:lstStyle/>
          <a:p>
            <a:fld id="{A78CAC47-1164-4E5F-B041-71CAC59BC3A3}" type="slidenum">
              <a:rPr lang="en-US" smtClean="0"/>
              <a:t>17</a:t>
            </a:fld>
            <a:endParaRPr lang="en-US"/>
          </a:p>
        </p:txBody>
      </p:sp>
    </p:spTree>
    <p:extLst>
      <p:ext uri="{BB962C8B-B14F-4D97-AF65-F5344CB8AC3E}">
        <p14:creationId xmlns:p14="http://schemas.microsoft.com/office/powerpoint/2010/main" val="4291502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ended up refactoring my code to utilize multiprocessing, and then ran it in a Google AI notebook with 16 CPUs. </a:t>
            </a:r>
          </a:p>
          <a:p>
            <a:r>
              <a:rPr lang="en-US" dirty="0"/>
              <a:t>This was not trivial by any means – but it really helped speed things along.</a:t>
            </a:r>
          </a:p>
          <a:p>
            <a:r>
              <a:rPr lang="en-US" dirty="0"/>
              <a:t>Also, multiprocessing is a very useful skill.</a:t>
            </a:r>
          </a:p>
        </p:txBody>
      </p:sp>
      <p:sp>
        <p:nvSpPr>
          <p:cNvPr id="4" name="Slide Number Placeholder 3"/>
          <p:cNvSpPr>
            <a:spLocks noGrp="1"/>
          </p:cNvSpPr>
          <p:nvPr>
            <p:ph type="sldNum" sz="quarter" idx="5"/>
          </p:nvPr>
        </p:nvSpPr>
        <p:spPr/>
        <p:txBody>
          <a:bodyPr/>
          <a:lstStyle/>
          <a:p>
            <a:fld id="{A78CAC47-1164-4E5F-B041-71CAC59BC3A3}" type="slidenum">
              <a:rPr lang="en-US" smtClean="0"/>
              <a:t>18</a:t>
            </a:fld>
            <a:endParaRPr lang="en-US"/>
          </a:p>
        </p:txBody>
      </p:sp>
    </p:spTree>
    <p:extLst>
      <p:ext uri="{BB962C8B-B14F-4D97-AF65-F5344CB8AC3E}">
        <p14:creationId xmlns:p14="http://schemas.microsoft.com/office/powerpoint/2010/main" val="2099083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after this thing ran for 24 hours, I finally had some results to look at.</a:t>
            </a:r>
          </a:p>
        </p:txBody>
      </p:sp>
      <p:sp>
        <p:nvSpPr>
          <p:cNvPr id="4" name="Slide Number Placeholder 3"/>
          <p:cNvSpPr>
            <a:spLocks noGrp="1"/>
          </p:cNvSpPr>
          <p:nvPr>
            <p:ph type="sldNum" sz="quarter" idx="5"/>
          </p:nvPr>
        </p:nvSpPr>
        <p:spPr/>
        <p:txBody>
          <a:bodyPr/>
          <a:lstStyle/>
          <a:p>
            <a:fld id="{A78CAC47-1164-4E5F-B041-71CAC59BC3A3}" type="slidenum">
              <a:rPr lang="en-US" smtClean="0"/>
              <a:t>19</a:t>
            </a:fld>
            <a:endParaRPr lang="en-US"/>
          </a:p>
        </p:txBody>
      </p:sp>
    </p:spTree>
    <p:extLst>
      <p:ext uri="{BB962C8B-B14F-4D97-AF65-F5344CB8AC3E}">
        <p14:creationId xmlns:p14="http://schemas.microsoft.com/office/powerpoint/2010/main" val="3797908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what I would call the baseline. </a:t>
            </a:r>
          </a:p>
          <a:p>
            <a:r>
              <a:rPr lang="en-US" dirty="0"/>
              <a:t>This is the test case with no active learning, so the images that get added to the training set are random.</a:t>
            </a:r>
          </a:p>
          <a:p>
            <a:r>
              <a:rPr lang="en-US" dirty="0"/>
              <a:t>You can see as I added more and more images to the training set, the accuracy crept closer to 50%.</a:t>
            </a:r>
          </a:p>
          <a:p>
            <a:endParaRPr lang="en-US" dirty="0"/>
          </a:p>
          <a:p>
            <a:pPr marL="171450" indent="-171450">
              <a:buFontTx/>
              <a:buChar char="-"/>
            </a:pPr>
            <a:r>
              <a:rPr lang="en-US" dirty="0"/>
              <a:t>According to what I’d read, I expected this line to start looking like this as I incorporated uncertainty sampling.</a:t>
            </a:r>
          </a:p>
          <a:p>
            <a:pPr marL="171450" indent="-171450">
              <a:buFontTx/>
              <a:buChar char="-"/>
            </a:pPr>
            <a:r>
              <a:rPr lang="en-US" dirty="0"/>
              <a:t>That did not happen, but there are reasons for that and definitely still lessons to be learned from this project.</a:t>
            </a:r>
          </a:p>
          <a:p>
            <a:pPr marL="171450" indent="-171450">
              <a:buFontTx/>
              <a:buChar char="-"/>
            </a:pPr>
            <a:endParaRPr lang="en-US" dirty="0"/>
          </a:p>
          <a:p>
            <a:pPr marL="171450" indent="-171450">
              <a:buFontTx/>
              <a:buChar char="-"/>
            </a:pPr>
            <a:r>
              <a:rPr lang="en-US" dirty="0"/>
              <a:t>With that in mind…</a:t>
            </a:r>
          </a:p>
        </p:txBody>
      </p:sp>
      <p:sp>
        <p:nvSpPr>
          <p:cNvPr id="4" name="Slide Number Placeholder 3"/>
          <p:cNvSpPr>
            <a:spLocks noGrp="1"/>
          </p:cNvSpPr>
          <p:nvPr>
            <p:ph type="sldNum" sz="quarter" idx="5"/>
          </p:nvPr>
        </p:nvSpPr>
        <p:spPr/>
        <p:txBody>
          <a:bodyPr/>
          <a:lstStyle/>
          <a:p>
            <a:fld id="{A78CAC47-1164-4E5F-B041-71CAC59BC3A3}" type="slidenum">
              <a:rPr lang="en-US" smtClean="0"/>
              <a:t>20</a:t>
            </a:fld>
            <a:endParaRPr lang="en-US"/>
          </a:p>
        </p:txBody>
      </p:sp>
    </p:spTree>
    <p:extLst>
      <p:ext uri="{BB962C8B-B14F-4D97-AF65-F5344CB8AC3E}">
        <p14:creationId xmlns:p14="http://schemas.microsoft.com/office/powerpoint/2010/main" val="1247968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experiment was running, I derived a formula to generate dummy results just so I could work on charts and stuff.</a:t>
            </a:r>
          </a:p>
          <a:p>
            <a:r>
              <a:rPr lang="en-US" dirty="0"/>
              <a:t>But this is what I hoped the results would look like.</a:t>
            </a:r>
          </a:p>
        </p:txBody>
      </p:sp>
      <p:sp>
        <p:nvSpPr>
          <p:cNvPr id="4" name="Slide Number Placeholder 3"/>
          <p:cNvSpPr>
            <a:spLocks noGrp="1"/>
          </p:cNvSpPr>
          <p:nvPr>
            <p:ph type="sldNum" sz="quarter" idx="5"/>
          </p:nvPr>
        </p:nvSpPr>
        <p:spPr/>
        <p:txBody>
          <a:bodyPr/>
          <a:lstStyle/>
          <a:p>
            <a:fld id="{A78CAC47-1164-4E5F-B041-71CAC59BC3A3}" type="slidenum">
              <a:rPr lang="en-US" smtClean="0"/>
              <a:t>21</a:t>
            </a:fld>
            <a:endParaRPr lang="en-US"/>
          </a:p>
        </p:txBody>
      </p:sp>
    </p:spTree>
    <p:extLst>
      <p:ext uri="{BB962C8B-B14F-4D97-AF65-F5344CB8AC3E}">
        <p14:creationId xmlns:p14="http://schemas.microsoft.com/office/powerpoint/2010/main" val="1589315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do want to give a shout out to Human-in-the-Loop Machine Learning by Robert Monarch.</a:t>
            </a:r>
          </a:p>
          <a:p>
            <a:pPr marL="171450" indent="-171450">
              <a:buFontTx/>
              <a:buChar char="-"/>
            </a:pPr>
            <a:r>
              <a:rPr lang="en-US" dirty="0"/>
              <a:t>This book pretty much inspired this project</a:t>
            </a:r>
          </a:p>
          <a:p>
            <a:pPr marL="171450" indent="-171450">
              <a:buFontTx/>
              <a:buChar char="-"/>
            </a:pPr>
            <a:r>
              <a:rPr lang="en-US" dirty="0"/>
              <a:t>Currently reading it, a lot of great, practical stuff about the intersection of humans and AI</a:t>
            </a:r>
          </a:p>
          <a:p>
            <a:pPr marL="171450" indent="-171450">
              <a:buFontTx/>
              <a:buChar char="-"/>
            </a:pPr>
            <a:r>
              <a:rPr lang="en-US" dirty="0"/>
              <a:t>I think it’s fascinating. If you’re intrigued by anything in this presentation, I’d definitely recommend checking out this book.</a:t>
            </a:r>
          </a:p>
        </p:txBody>
      </p:sp>
      <p:sp>
        <p:nvSpPr>
          <p:cNvPr id="4" name="Slide Number Placeholder 3"/>
          <p:cNvSpPr>
            <a:spLocks noGrp="1"/>
          </p:cNvSpPr>
          <p:nvPr>
            <p:ph type="sldNum" sz="quarter" idx="5"/>
          </p:nvPr>
        </p:nvSpPr>
        <p:spPr/>
        <p:txBody>
          <a:bodyPr/>
          <a:lstStyle/>
          <a:p>
            <a:fld id="{A78CAC47-1164-4E5F-B041-71CAC59BC3A3}" type="slidenum">
              <a:rPr lang="en-US" smtClean="0"/>
              <a:t>3</a:t>
            </a:fld>
            <a:endParaRPr lang="en-US"/>
          </a:p>
        </p:txBody>
      </p:sp>
    </p:spTree>
    <p:extLst>
      <p:ext uri="{BB962C8B-B14F-4D97-AF65-F5344CB8AC3E}">
        <p14:creationId xmlns:p14="http://schemas.microsoft.com/office/powerpoint/2010/main" val="2932889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this is what they actually looked like. </a:t>
            </a:r>
          </a:p>
          <a:p>
            <a:r>
              <a:rPr lang="en-US" dirty="0"/>
              <a:t>Clearly, no real difference in accuracy as I increased the uncertainty proportion.</a:t>
            </a:r>
          </a:p>
        </p:txBody>
      </p:sp>
      <p:sp>
        <p:nvSpPr>
          <p:cNvPr id="4" name="Slide Number Placeholder 3"/>
          <p:cNvSpPr>
            <a:spLocks noGrp="1"/>
          </p:cNvSpPr>
          <p:nvPr>
            <p:ph type="sldNum" sz="quarter" idx="5"/>
          </p:nvPr>
        </p:nvSpPr>
        <p:spPr/>
        <p:txBody>
          <a:bodyPr/>
          <a:lstStyle/>
          <a:p>
            <a:fld id="{A78CAC47-1164-4E5F-B041-71CAC59BC3A3}" type="slidenum">
              <a:rPr lang="en-US" smtClean="0"/>
              <a:t>22</a:t>
            </a:fld>
            <a:endParaRPr lang="en-US"/>
          </a:p>
        </p:txBody>
      </p:sp>
    </p:spTree>
    <p:extLst>
      <p:ext uri="{BB962C8B-B14F-4D97-AF65-F5344CB8AC3E}">
        <p14:creationId xmlns:p14="http://schemas.microsoft.com/office/powerpoint/2010/main" val="3772148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now’s a great time to reflect.</a:t>
            </a:r>
          </a:p>
        </p:txBody>
      </p:sp>
      <p:sp>
        <p:nvSpPr>
          <p:cNvPr id="4" name="Slide Number Placeholder 3"/>
          <p:cNvSpPr>
            <a:spLocks noGrp="1"/>
          </p:cNvSpPr>
          <p:nvPr>
            <p:ph type="sldNum" sz="quarter" idx="5"/>
          </p:nvPr>
        </p:nvSpPr>
        <p:spPr/>
        <p:txBody>
          <a:bodyPr/>
          <a:lstStyle/>
          <a:p>
            <a:fld id="{A78CAC47-1164-4E5F-B041-71CAC59BC3A3}" type="slidenum">
              <a:rPr lang="en-US" smtClean="0"/>
              <a:t>23</a:t>
            </a:fld>
            <a:endParaRPr lang="en-US"/>
          </a:p>
        </p:txBody>
      </p:sp>
    </p:spTree>
    <p:extLst>
      <p:ext uri="{BB962C8B-B14F-4D97-AF65-F5344CB8AC3E}">
        <p14:creationId xmlns:p14="http://schemas.microsoft.com/office/powerpoint/2010/main" val="4120626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did the results look so different from what I expected.</a:t>
            </a:r>
          </a:p>
          <a:p>
            <a:pPr marL="171450" indent="-171450">
              <a:buFontTx/>
              <a:buChar char="-"/>
            </a:pPr>
            <a:r>
              <a:rPr lang="en-US" dirty="0"/>
              <a:t>I’m pretty certain my first guess has a lot to do with it – and that is that the model just wasn’t strong enough. </a:t>
            </a:r>
          </a:p>
          <a:p>
            <a:pPr marL="171450" indent="-171450">
              <a:buFontTx/>
              <a:buChar char="-"/>
            </a:pPr>
            <a:r>
              <a:rPr lang="en-US" dirty="0"/>
              <a:t>It’s been shown that by adding more layers to the neural net, you can break 80% accuracy pretty easily – it’ll just take longer to train.</a:t>
            </a:r>
          </a:p>
          <a:p>
            <a:pPr marL="171450" indent="-171450">
              <a:buFontTx/>
              <a:buChar char="-"/>
            </a:pPr>
            <a:r>
              <a:rPr lang="en-US" dirty="0"/>
              <a:t>Well, my model might not have been breaking into the performance range where I would see the benefit from active learning – </a:t>
            </a:r>
          </a:p>
          <a:p>
            <a:pPr marL="171450" indent="-171450">
              <a:buFontTx/>
              <a:buChar char="-"/>
            </a:pPr>
            <a:r>
              <a:rPr lang="en-US" dirty="0"/>
              <a:t>So a really good improvement for week 13 would be to create a stronger model and run the experiment with that.</a:t>
            </a:r>
          </a:p>
          <a:p>
            <a:pPr marL="171450" indent="-171450">
              <a:buFontTx/>
              <a:buChar char="-"/>
            </a:pPr>
            <a:endParaRPr lang="en-US" dirty="0"/>
          </a:p>
          <a:p>
            <a:pPr marL="171450" indent="-171450">
              <a:buFontTx/>
              <a:buChar char="-"/>
            </a:pPr>
            <a:r>
              <a:rPr lang="en-US" dirty="0"/>
              <a:t>There are certainly other methods to uncertainty sampling that could lead to different results. I used something called margin of confidence scoring, but it would be interesting to try cross-entropy scoring or something else.</a:t>
            </a:r>
          </a:p>
          <a:p>
            <a:pPr marL="171450" indent="-171450">
              <a:buFontTx/>
              <a:buChar char="-"/>
            </a:pPr>
            <a:endParaRPr lang="en-US" dirty="0"/>
          </a:p>
          <a:p>
            <a:pPr marL="171450" indent="-171450">
              <a:buFontTx/>
              <a:buChar char="-"/>
            </a:pPr>
            <a:r>
              <a:rPr lang="en-US" dirty="0"/>
              <a:t>My third guess would be to add diversity sampling – I don’t think this alone is the reason for the unexpected results, but It’s something I want to try adding to the project.</a:t>
            </a:r>
          </a:p>
        </p:txBody>
      </p:sp>
      <p:sp>
        <p:nvSpPr>
          <p:cNvPr id="4" name="Slide Number Placeholder 3"/>
          <p:cNvSpPr>
            <a:spLocks noGrp="1"/>
          </p:cNvSpPr>
          <p:nvPr>
            <p:ph type="sldNum" sz="quarter" idx="5"/>
          </p:nvPr>
        </p:nvSpPr>
        <p:spPr/>
        <p:txBody>
          <a:bodyPr/>
          <a:lstStyle/>
          <a:p>
            <a:fld id="{A78CAC47-1164-4E5F-B041-71CAC59BC3A3}" type="slidenum">
              <a:rPr lang="en-US" smtClean="0"/>
              <a:t>24</a:t>
            </a:fld>
            <a:endParaRPr lang="en-US"/>
          </a:p>
        </p:txBody>
      </p:sp>
    </p:spTree>
    <p:extLst>
      <p:ext uri="{BB962C8B-B14F-4D97-AF65-F5344CB8AC3E}">
        <p14:creationId xmlns:p14="http://schemas.microsoft.com/office/powerpoint/2010/main" val="2113374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certainly some big accomplishments here. </a:t>
            </a:r>
          </a:p>
          <a:p>
            <a:pPr marL="171450" indent="-171450">
              <a:buFontTx/>
              <a:buChar char="-"/>
            </a:pPr>
            <a:r>
              <a:rPr lang="en-US" dirty="0"/>
              <a:t>Text annotation</a:t>
            </a:r>
          </a:p>
          <a:p>
            <a:pPr marL="171450" indent="-171450">
              <a:buFontTx/>
              <a:buChar char="-"/>
            </a:pPr>
            <a:r>
              <a:rPr lang="en-US" dirty="0"/>
              <a:t>Video annotation (self driving cars)</a:t>
            </a:r>
          </a:p>
          <a:p>
            <a:pPr marL="171450" indent="-171450">
              <a:buFontTx/>
              <a:buChar char="-"/>
            </a:pPr>
            <a:r>
              <a:rPr lang="en-US" dirty="0"/>
              <a:t>Medical diagnoses where your annotators are probably doctors.</a:t>
            </a:r>
          </a:p>
        </p:txBody>
      </p:sp>
      <p:sp>
        <p:nvSpPr>
          <p:cNvPr id="4" name="Slide Number Placeholder 3"/>
          <p:cNvSpPr>
            <a:spLocks noGrp="1"/>
          </p:cNvSpPr>
          <p:nvPr>
            <p:ph type="sldNum" sz="quarter" idx="5"/>
          </p:nvPr>
        </p:nvSpPr>
        <p:spPr/>
        <p:txBody>
          <a:bodyPr/>
          <a:lstStyle/>
          <a:p>
            <a:fld id="{A78CAC47-1164-4E5F-B041-71CAC59BC3A3}" type="slidenum">
              <a:rPr lang="en-US" smtClean="0"/>
              <a:t>25</a:t>
            </a:fld>
            <a:endParaRPr lang="en-US"/>
          </a:p>
        </p:txBody>
      </p:sp>
    </p:spTree>
    <p:extLst>
      <p:ext uri="{BB962C8B-B14F-4D97-AF65-F5344CB8AC3E}">
        <p14:creationId xmlns:p14="http://schemas.microsoft.com/office/powerpoint/2010/main" val="311130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 the problem statement – </a:t>
            </a:r>
          </a:p>
          <a:p>
            <a:r>
              <a:rPr lang="en-US" dirty="0"/>
              <a:t>I went into this project trying to answer this question:</a:t>
            </a:r>
          </a:p>
          <a:p>
            <a:r>
              <a:rPr lang="en-US" i="1" dirty="0"/>
              <a:t>Read problem statement.</a:t>
            </a:r>
          </a:p>
          <a:p>
            <a:r>
              <a:rPr lang="en-US" i="0" dirty="0"/>
              <a:t>If you consider a situation where you have lots of unlabeled images that you need people to assign labels to… </a:t>
            </a:r>
          </a:p>
          <a:p>
            <a:r>
              <a:rPr lang="en-US" i="0" dirty="0"/>
              <a:t>It could be very valuable to reduce the number of images you need to label.</a:t>
            </a:r>
          </a:p>
        </p:txBody>
      </p:sp>
      <p:sp>
        <p:nvSpPr>
          <p:cNvPr id="4" name="Slide Number Placeholder 3"/>
          <p:cNvSpPr>
            <a:spLocks noGrp="1"/>
          </p:cNvSpPr>
          <p:nvPr>
            <p:ph type="sldNum" sz="quarter" idx="5"/>
          </p:nvPr>
        </p:nvSpPr>
        <p:spPr/>
        <p:txBody>
          <a:bodyPr/>
          <a:lstStyle/>
          <a:p>
            <a:fld id="{A78CAC47-1164-4E5F-B041-71CAC59BC3A3}" type="slidenum">
              <a:rPr lang="en-US" smtClean="0"/>
              <a:t>4</a:t>
            </a:fld>
            <a:endParaRPr lang="en-US"/>
          </a:p>
        </p:txBody>
      </p:sp>
    </p:spTree>
    <p:extLst>
      <p:ext uri="{BB962C8B-B14F-4D97-AF65-F5344CB8AC3E}">
        <p14:creationId xmlns:p14="http://schemas.microsoft.com/office/powerpoint/2010/main" val="3059416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into defining active learning.</a:t>
            </a:r>
          </a:p>
        </p:txBody>
      </p:sp>
      <p:sp>
        <p:nvSpPr>
          <p:cNvPr id="4" name="Slide Number Placeholder 3"/>
          <p:cNvSpPr>
            <a:spLocks noGrp="1"/>
          </p:cNvSpPr>
          <p:nvPr>
            <p:ph type="sldNum" sz="quarter" idx="5"/>
          </p:nvPr>
        </p:nvSpPr>
        <p:spPr/>
        <p:txBody>
          <a:bodyPr/>
          <a:lstStyle/>
          <a:p>
            <a:fld id="{A78CAC47-1164-4E5F-B041-71CAC59BC3A3}" type="slidenum">
              <a:rPr lang="en-US" smtClean="0"/>
              <a:t>5</a:t>
            </a:fld>
            <a:endParaRPr lang="en-US"/>
          </a:p>
        </p:txBody>
      </p:sp>
    </p:spTree>
    <p:extLst>
      <p:ext uri="{BB962C8B-B14F-4D97-AF65-F5344CB8AC3E}">
        <p14:creationId xmlns:p14="http://schemas.microsoft.com/office/powerpoint/2010/main" val="510848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Active learning is a set of techniques that allows you to train your models more efficiently and with less data. </a:t>
            </a:r>
          </a:p>
          <a:p>
            <a:r>
              <a:rPr lang="en-US" dirty="0"/>
              <a:t>As I mentioned, this has a lot to do with labeling data.</a:t>
            </a:r>
          </a:p>
          <a:p>
            <a:r>
              <a:rPr lang="en-US" dirty="0"/>
              <a:t>Active learning gives you a way to choose which data gets labeled and subsequently added to the training dataset.</a:t>
            </a:r>
          </a:p>
          <a:p>
            <a:r>
              <a:rPr lang="en-US" dirty="0"/>
              <a:t>And I should also mention, it’s common to implement active learning on a continual basis to periodically retrain models to adapt to </a:t>
            </a:r>
          </a:p>
          <a:p>
            <a:r>
              <a:rPr lang="en-US" dirty="0"/>
              <a:t>Changes in the data landscape.</a:t>
            </a:r>
          </a:p>
        </p:txBody>
      </p:sp>
      <p:sp>
        <p:nvSpPr>
          <p:cNvPr id="4" name="Slide Number Placeholder 3"/>
          <p:cNvSpPr>
            <a:spLocks noGrp="1"/>
          </p:cNvSpPr>
          <p:nvPr>
            <p:ph type="sldNum" sz="quarter" idx="5"/>
          </p:nvPr>
        </p:nvSpPr>
        <p:spPr/>
        <p:txBody>
          <a:bodyPr/>
          <a:lstStyle/>
          <a:p>
            <a:fld id="{A78CAC47-1164-4E5F-B041-71CAC59BC3A3}" type="slidenum">
              <a:rPr lang="en-US" smtClean="0"/>
              <a:t>6</a:t>
            </a:fld>
            <a:endParaRPr lang="en-US"/>
          </a:p>
        </p:txBody>
      </p:sp>
    </p:spTree>
    <p:extLst>
      <p:ext uri="{BB962C8B-B14F-4D97-AF65-F5344CB8AC3E}">
        <p14:creationId xmlns:p14="http://schemas.microsoft.com/office/powerpoint/2010/main" val="3637798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give an example of how this works.</a:t>
            </a:r>
          </a:p>
          <a:p>
            <a:r>
              <a:rPr lang="en-US" dirty="0"/>
              <a:t>Consider a blogging website that’s trying to detect aggression in its comment section.</a:t>
            </a:r>
          </a:p>
          <a:p>
            <a:r>
              <a:rPr lang="en-US" dirty="0"/>
              <a:t>That’s a little throwback to project five – but it goes to show, this is something that’s actually being done.</a:t>
            </a:r>
          </a:p>
          <a:p>
            <a:r>
              <a:rPr lang="en-US" dirty="0"/>
              <a:t>A traditional approach to labeling data and training a model would look like this:</a:t>
            </a:r>
          </a:p>
          <a:p>
            <a:endParaRPr lang="en-US" dirty="0"/>
          </a:p>
        </p:txBody>
      </p:sp>
      <p:sp>
        <p:nvSpPr>
          <p:cNvPr id="4" name="Slide Number Placeholder 3"/>
          <p:cNvSpPr>
            <a:spLocks noGrp="1"/>
          </p:cNvSpPr>
          <p:nvPr>
            <p:ph type="sldNum" sz="quarter" idx="5"/>
          </p:nvPr>
        </p:nvSpPr>
        <p:spPr/>
        <p:txBody>
          <a:bodyPr/>
          <a:lstStyle/>
          <a:p>
            <a:fld id="{A78CAC47-1164-4E5F-B041-71CAC59BC3A3}" type="slidenum">
              <a:rPr lang="en-US" smtClean="0"/>
              <a:t>7</a:t>
            </a:fld>
            <a:endParaRPr lang="en-US"/>
          </a:p>
        </p:txBody>
      </p:sp>
    </p:spTree>
    <p:extLst>
      <p:ext uri="{BB962C8B-B14F-4D97-AF65-F5344CB8AC3E}">
        <p14:creationId xmlns:p14="http://schemas.microsoft.com/office/powerpoint/2010/main" val="1940423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same scenario, you could implement an active learning strategy that might look something like this:</a:t>
            </a:r>
          </a:p>
          <a:p>
            <a:endParaRPr lang="en-US" dirty="0"/>
          </a:p>
        </p:txBody>
      </p:sp>
      <p:sp>
        <p:nvSpPr>
          <p:cNvPr id="4" name="Slide Number Placeholder 3"/>
          <p:cNvSpPr>
            <a:spLocks noGrp="1"/>
          </p:cNvSpPr>
          <p:nvPr>
            <p:ph type="sldNum" sz="quarter" idx="5"/>
          </p:nvPr>
        </p:nvSpPr>
        <p:spPr/>
        <p:txBody>
          <a:bodyPr/>
          <a:lstStyle/>
          <a:p>
            <a:fld id="{A78CAC47-1164-4E5F-B041-71CAC59BC3A3}" type="slidenum">
              <a:rPr lang="en-US" smtClean="0"/>
              <a:t>8</a:t>
            </a:fld>
            <a:endParaRPr lang="en-US"/>
          </a:p>
        </p:txBody>
      </p:sp>
    </p:spTree>
    <p:extLst>
      <p:ext uri="{BB962C8B-B14F-4D97-AF65-F5344CB8AC3E}">
        <p14:creationId xmlns:p14="http://schemas.microsoft.com/office/powerpoint/2010/main" val="3358597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briefly introduce two common techniques for choosing which data gets sent for annotations.</a:t>
            </a:r>
          </a:p>
          <a:p>
            <a:r>
              <a:rPr lang="en-US" dirty="0"/>
              <a:t>The first is Uncertainty sampling.</a:t>
            </a:r>
          </a:p>
          <a:p>
            <a:pPr marL="171450" indent="-171450">
              <a:buFontTx/>
              <a:buChar char="-"/>
            </a:pPr>
            <a:r>
              <a:rPr lang="en-US" dirty="0"/>
              <a:t>Picking data that’s most confusing for the model</a:t>
            </a:r>
          </a:p>
          <a:p>
            <a:pPr marL="171450" indent="-171450">
              <a:buFontTx/>
              <a:buChar char="-"/>
            </a:pPr>
            <a:r>
              <a:rPr lang="en-US" dirty="0"/>
              <a:t>Say you’ve trained a model on a little bit of data, and you then feed the entire collection of unlabeled data for predictions</a:t>
            </a:r>
          </a:p>
          <a:p>
            <a:pPr marL="171450" indent="-171450">
              <a:buFontTx/>
              <a:buChar char="-"/>
            </a:pPr>
            <a:r>
              <a:rPr lang="en-US" dirty="0"/>
              <a:t>Here are a few things you get out – now remember, this is all unlabeled data, so we’re not checking whether or not the model’s right.</a:t>
            </a:r>
          </a:p>
          <a:p>
            <a:pPr marL="171450" indent="-171450">
              <a:buFontTx/>
              <a:buChar char="-"/>
            </a:pPr>
            <a:r>
              <a:rPr lang="en-US" dirty="0"/>
              <a:t>We’re looking at how confident the model is in whatever it predicted.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78CAC47-1164-4E5F-B041-71CAC59BC3A3}" type="slidenum">
              <a:rPr lang="en-US" smtClean="0"/>
              <a:t>9</a:t>
            </a:fld>
            <a:endParaRPr lang="en-US"/>
          </a:p>
        </p:txBody>
      </p:sp>
    </p:spTree>
    <p:extLst>
      <p:ext uri="{BB962C8B-B14F-4D97-AF65-F5344CB8AC3E}">
        <p14:creationId xmlns:p14="http://schemas.microsoft.com/office/powerpoint/2010/main" val="2838229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get a label for this datapoint – because these datapoints that are really uncertain are going to </a:t>
            </a:r>
          </a:p>
          <a:p>
            <a:r>
              <a:rPr lang="en-US" dirty="0"/>
              <a:t>Push the decision boundary for the model a lot more than these other ones that the model is already pretty confident about.</a:t>
            </a:r>
          </a:p>
          <a:p>
            <a:pPr marL="171450" indent="-171450">
              <a:buFontTx/>
              <a:buChar char="-"/>
            </a:pPr>
            <a:r>
              <a:rPr lang="en-US" dirty="0"/>
              <a:t>Of course, there are a handful of methods for carrying this process out, and there are certain considerations for multiclass vs binary,</a:t>
            </a:r>
          </a:p>
          <a:p>
            <a:pPr marL="171450" indent="-171450">
              <a:buFontTx/>
              <a:buChar char="-"/>
            </a:pPr>
            <a:r>
              <a:rPr lang="en-US" dirty="0"/>
              <a:t>We’re looking at how confused is the model.</a:t>
            </a:r>
          </a:p>
        </p:txBody>
      </p:sp>
      <p:sp>
        <p:nvSpPr>
          <p:cNvPr id="4" name="Slide Number Placeholder 3"/>
          <p:cNvSpPr>
            <a:spLocks noGrp="1"/>
          </p:cNvSpPr>
          <p:nvPr>
            <p:ph type="sldNum" sz="quarter" idx="5"/>
          </p:nvPr>
        </p:nvSpPr>
        <p:spPr/>
        <p:txBody>
          <a:bodyPr/>
          <a:lstStyle/>
          <a:p>
            <a:fld id="{A78CAC47-1164-4E5F-B041-71CAC59BC3A3}" type="slidenum">
              <a:rPr lang="en-US" smtClean="0"/>
              <a:t>10</a:t>
            </a:fld>
            <a:endParaRPr lang="en-US"/>
          </a:p>
        </p:txBody>
      </p:sp>
    </p:spTree>
    <p:extLst>
      <p:ext uri="{BB962C8B-B14F-4D97-AF65-F5344CB8AC3E}">
        <p14:creationId xmlns:p14="http://schemas.microsoft.com/office/powerpoint/2010/main" val="1824968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9/7/2021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400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9/7/2021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42488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9/7/2021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84083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9/7/2021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70952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9/7/2021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5783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9/7/2021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99278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9/7/2021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45617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9/7/2021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70161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9/7/2021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53146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9/7/2021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01592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9/7/2021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74089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9/7/2021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8933475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2.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manning.com/books/human-in-the-loop-machine-learnin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6.xml"/><Relationship Id="rId16" Type="http://schemas.openxmlformats.org/officeDocument/2006/relationships/image" Target="../media/image17.svg"/><Relationship Id="rId1" Type="http://schemas.openxmlformats.org/officeDocument/2006/relationships/slideLayout" Target="../slideLayouts/slideLayout4.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3.png"/><Relationship Id="rId2" Type="http://schemas.openxmlformats.org/officeDocument/2006/relationships/notesSlide" Target="../notesSlides/notesSlide7.xml"/><Relationship Id="rId16" Type="http://schemas.openxmlformats.org/officeDocument/2006/relationships/image" Target="../media/image17.svg"/><Relationship Id="rId1" Type="http://schemas.openxmlformats.org/officeDocument/2006/relationships/slideLayout" Target="../slideLayouts/slideLayout4.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7175-E75F-40BD-81CA-D67EE88754FD}"/>
              </a:ext>
            </a:extLst>
          </p:cNvPr>
          <p:cNvSpPr>
            <a:spLocks noGrp="1"/>
          </p:cNvSpPr>
          <p:nvPr>
            <p:ph type="ctrTitle"/>
          </p:nvPr>
        </p:nvSpPr>
        <p:spPr/>
        <p:txBody>
          <a:bodyPr>
            <a:normAutofit/>
          </a:bodyPr>
          <a:lstStyle/>
          <a:p>
            <a:r>
              <a:rPr lang="en-US" sz="7200" dirty="0"/>
              <a:t>Deep Dive into </a:t>
            </a:r>
            <a:br>
              <a:rPr lang="en-US" sz="7200" dirty="0"/>
            </a:br>
            <a:r>
              <a:rPr lang="en-US" sz="7200" b="1" dirty="0"/>
              <a:t>Active Learning</a:t>
            </a:r>
          </a:p>
        </p:txBody>
      </p:sp>
      <p:sp>
        <p:nvSpPr>
          <p:cNvPr id="3" name="Subtitle 2">
            <a:extLst>
              <a:ext uri="{FF2B5EF4-FFF2-40B4-BE49-F238E27FC236}">
                <a16:creationId xmlns:a16="http://schemas.microsoft.com/office/drawing/2014/main" id="{D15541FF-BA4C-49C9-BEB2-4E1F5B29F95D}"/>
              </a:ext>
            </a:extLst>
          </p:cNvPr>
          <p:cNvSpPr>
            <a:spLocks noGrp="1"/>
          </p:cNvSpPr>
          <p:nvPr>
            <p:ph type="subTitle" idx="1"/>
          </p:nvPr>
        </p:nvSpPr>
        <p:spPr/>
        <p:txBody>
          <a:bodyPr/>
          <a:lstStyle/>
          <a:p>
            <a:r>
              <a:rPr lang="en-US" dirty="0"/>
              <a:t>Train neural networks more efficiently with less data</a:t>
            </a:r>
          </a:p>
          <a:p>
            <a:r>
              <a:rPr lang="en-US" dirty="0"/>
              <a:t>Christian Normand</a:t>
            </a:r>
          </a:p>
        </p:txBody>
      </p:sp>
    </p:spTree>
    <p:extLst>
      <p:ext uri="{BB962C8B-B14F-4D97-AF65-F5344CB8AC3E}">
        <p14:creationId xmlns:p14="http://schemas.microsoft.com/office/powerpoint/2010/main" val="782189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E3A7B-3F90-4322-A633-3665475E3EB1}"/>
              </a:ext>
            </a:extLst>
          </p:cNvPr>
          <p:cNvSpPr>
            <a:spLocks noGrp="1"/>
          </p:cNvSpPr>
          <p:nvPr>
            <p:ph type="title"/>
          </p:nvPr>
        </p:nvSpPr>
        <p:spPr/>
        <p:txBody>
          <a:bodyPr/>
          <a:lstStyle/>
          <a:p>
            <a:r>
              <a:rPr lang="en-US" dirty="0"/>
              <a:t>Active learning techniques</a:t>
            </a:r>
          </a:p>
        </p:txBody>
      </p:sp>
      <p:sp>
        <p:nvSpPr>
          <p:cNvPr id="3" name="Content Placeholder 2">
            <a:extLst>
              <a:ext uri="{FF2B5EF4-FFF2-40B4-BE49-F238E27FC236}">
                <a16:creationId xmlns:a16="http://schemas.microsoft.com/office/drawing/2014/main" id="{CF04A456-D0FF-4043-828F-7DCC613FB5A6}"/>
              </a:ext>
            </a:extLst>
          </p:cNvPr>
          <p:cNvSpPr>
            <a:spLocks noGrp="1"/>
          </p:cNvSpPr>
          <p:nvPr>
            <p:ph sz="half" idx="1"/>
          </p:nvPr>
        </p:nvSpPr>
        <p:spPr>
          <a:xfrm>
            <a:off x="1158240" y="2478024"/>
            <a:ext cx="4937760" cy="3694176"/>
          </a:xfrm>
        </p:spPr>
        <p:txBody>
          <a:bodyPr/>
          <a:lstStyle/>
          <a:p>
            <a:pPr marL="0" indent="0">
              <a:buNone/>
            </a:pPr>
            <a:r>
              <a:rPr lang="en-US" sz="2000" b="1" dirty="0"/>
              <a:t>Uncertainty sampling</a:t>
            </a:r>
          </a:p>
          <a:p>
            <a:pPr marL="0" indent="0">
              <a:buNone/>
            </a:pPr>
            <a:r>
              <a:rPr lang="en-US" sz="1600" dirty="0"/>
              <a:t>Sampling data that’s most confusing for the model.</a:t>
            </a:r>
          </a:p>
          <a:p>
            <a:pPr marL="457200" lvl="1" indent="0">
              <a:buNone/>
            </a:pPr>
            <a:endParaRPr lang="en-US" dirty="0"/>
          </a:p>
        </p:txBody>
      </p:sp>
      <p:pic>
        <p:nvPicPr>
          <p:cNvPr id="6" name="Picture 5">
            <a:extLst>
              <a:ext uri="{FF2B5EF4-FFF2-40B4-BE49-F238E27FC236}">
                <a16:creationId xmlns:a16="http://schemas.microsoft.com/office/drawing/2014/main" id="{86E85EB1-7724-4C0F-9FB6-9A097E53A2B4}"/>
              </a:ext>
            </a:extLst>
          </p:cNvPr>
          <p:cNvPicPr>
            <a:picLocks noChangeAspect="1"/>
          </p:cNvPicPr>
          <p:nvPr/>
        </p:nvPicPr>
        <p:blipFill rotWithShape="1">
          <a:blip r:embed="rId3"/>
          <a:srcRect l="5913" t="6892" r="7036" b="9480"/>
          <a:stretch/>
        </p:blipFill>
        <p:spPr>
          <a:xfrm>
            <a:off x="1172964" y="4258437"/>
            <a:ext cx="692502" cy="685800"/>
          </a:xfrm>
          <a:prstGeom prst="rect">
            <a:avLst/>
          </a:prstGeom>
        </p:spPr>
      </p:pic>
      <p:pic>
        <p:nvPicPr>
          <p:cNvPr id="8" name="Picture 7">
            <a:extLst>
              <a:ext uri="{FF2B5EF4-FFF2-40B4-BE49-F238E27FC236}">
                <a16:creationId xmlns:a16="http://schemas.microsoft.com/office/drawing/2014/main" id="{3518F50A-BE39-445A-92C3-55DAE1E1E9AD}"/>
              </a:ext>
            </a:extLst>
          </p:cNvPr>
          <p:cNvPicPr>
            <a:picLocks noChangeAspect="1"/>
          </p:cNvPicPr>
          <p:nvPr/>
        </p:nvPicPr>
        <p:blipFill rotWithShape="1">
          <a:blip r:embed="rId4"/>
          <a:srcRect l="1915" t="4276" r="5307" b="5036"/>
          <a:stretch/>
        </p:blipFill>
        <p:spPr>
          <a:xfrm>
            <a:off x="1172964" y="5064495"/>
            <a:ext cx="692502" cy="685800"/>
          </a:xfrm>
          <a:prstGeom prst="rect">
            <a:avLst/>
          </a:prstGeom>
        </p:spPr>
      </p:pic>
      <p:pic>
        <p:nvPicPr>
          <p:cNvPr id="10" name="Picture 9">
            <a:extLst>
              <a:ext uri="{FF2B5EF4-FFF2-40B4-BE49-F238E27FC236}">
                <a16:creationId xmlns:a16="http://schemas.microsoft.com/office/drawing/2014/main" id="{EF4C152B-8E25-4363-B122-45B36510B059}"/>
              </a:ext>
            </a:extLst>
          </p:cNvPr>
          <p:cNvPicPr>
            <a:picLocks noChangeAspect="1"/>
          </p:cNvPicPr>
          <p:nvPr/>
        </p:nvPicPr>
        <p:blipFill rotWithShape="1">
          <a:blip r:embed="rId5"/>
          <a:srcRect l="5175" t="6416" r="6160" b="6840"/>
          <a:stretch/>
        </p:blipFill>
        <p:spPr>
          <a:xfrm>
            <a:off x="1172964" y="5870553"/>
            <a:ext cx="683566" cy="685800"/>
          </a:xfrm>
          <a:prstGeom prst="rect">
            <a:avLst/>
          </a:prstGeom>
        </p:spPr>
      </p:pic>
      <p:sp>
        <p:nvSpPr>
          <p:cNvPr id="11" name="TextBox 10">
            <a:extLst>
              <a:ext uri="{FF2B5EF4-FFF2-40B4-BE49-F238E27FC236}">
                <a16:creationId xmlns:a16="http://schemas.microsoft.com/office/drawing/2014/main" id="{E7150D82-C92F-4336-9A68-92772CCE1972}"/>
              </a:ext>
            </a:extLst>
          </p:cNvPr>
          <p:cNvSpPr txBox="1"/>
          <p:nvPr/>
        </p:nvSpPr>
        <p:spPr>
          <a:xfrm>
            <a:off x="1172964" y="3780011"/>
            <a:ext cx="670376" cy="338554"/>
          </a:xfrm>
          <a:prstGeom prst="rect">
            <a:avLst/>
          </a:prstGeom>
          <a:noFill/>
        </p:spPr>
        <p:txBody>
          <a:bodyPr wrap="none" rtlCol="0">
            <a:spAutoFit/>
          </a:bodyPr>
          <a:lstStyle/>
          <a:p>
            <a:r>
              <a:rPr lang="en-US" sz="1600" dirty="0"/>
              <a:t>Input</a:t>
            </a:r>
          </a:p>
        </p:txBody>
      </p:sp>
      <p:sp>
        <p:nvSpPr>
          <p:cNvPr id="12" name="TextBox 11">
            <a:extLst>
              <a:ext uri="{FF2B5EF4-FFF2-40B4-BE49-F238E27FC236}">
                <a16:creationId xmlns:a16="http://schemas.microsoft.com/office/drawing/2014/main" id="{96ADC1CB-2F76-4148-BA1D-853A9CDFC6E5}"/>
              </a:ext>
            </a:extLst>
          </p:cNvPr>
          <p:cNvSpPr txBox="1"/>
          <p:nvPr/>
        </p:nvSpPr>
        <p:spPr>
          <a:xfrm>
            <a:off x="2884046" y="3780011"/>
            <a:ext cx="1293944" cy="338554"/>
          </a:xfrm>
          <a:prstGeom prst="rect">
            <a:avLst/>
          </a:prstGeom>
          <a:noFill/>
        </p:spPr>
        <p:txBody>
          <a:bodyPr wrap="none" rtlCol="0">
            <a:spAutoFit/>
          </a:bodyPr>
          <a:lstStyle/>
          <a:p>
            <a:r>
              <a:rPr lang="en-US" sz="1600" dirty="0"/>
              <a:t>Model says:</a:t>
            </a:r>
          </a:p>
        </p:txBody>
      </p:sp>
      <p:sp>
        <p:nvSpPr>
          <p:cNvPr id="13" name="TextBox 12">
            <a:extLst>
              <a:ext uri="{FF2B5EF4-FFF2-40B4-BE49-F238E27FC236}">
                <a16:creationId xmlns:a16="http://schemas.microsoft.com/office/drawing/2014/main" id="{7AA6D53D-A74E-4F76-90C1-B594F1F27302}"/>
              </a:ext>
            </a:extLst>
          </p:cNvPr>
          <p:cNvSpPr txBox="1"/>
          <p:nvPr/>
        </p:nvSpPr>
        <p:spPr>
          <a:xfrm>
            <a:off x="2469446" y="4432060"/>
            <a:ext cx="2277034" cy="338554"/>
          </a:xfrm>
          <a:prstGeom prst="rect">
            <a:avLst/>
          </a:prstGeom>
          <a:noFill/>
        </p:spPr>
        <p:txBody>
          <a:bodyPr wrap="none" rtlCol="0">
            <a:spAutoFit/>
          </a:bodyPr>
          <a:lstStyle/>
          <a:p>
            <a:r>
              <a:rPr lang="en-US" sz="1600" dirty="0"/>
              <a:t>91% sure that’s a deer.</a:t>
            </a:r>
          </a:p>
        </p:txBody>
      </p:sp>
      <p:sp>
        <p:nvSpPr>
          <p:cNvPr id="14" name="TextBox 13">
            <a:extLst>
              <a:ext uri="{FF2B5EF4-FFF2-40B4-BE49-F238E27FC236}">
                <a16:creationId xmlns:a16="http://schemas.microsoft.com/office/drawing/2014/main" id="{DDA33986-6C7B-4206-96F0-05281805F950}"/>
              </a:ext>
            </a:extLst>
          </p:cNvPr>
          <p:cNvSpPr txBox="1"/>
          <p:nvPr/>
        </p:nvSpPr>
        <p:spPr>
          <a:xfrm>
            <a:off x="2469446" y="5238118"/>
            <a:ext cx="2123145" cy="338554"/>
          </a:xfrm>
          <a:prstGeom prst="rect">
            <a:avLst/>
          </a:prstGeom>
          <a:noFill/>
        </p:spPr>
        <p:txBody>
          <a:bodyPr wrap="none" rtlCol="0">
            <a:spAutoFit/>
          </a:bodyPr>
          <a:lstStyle/>
          <a:p>
            <a:r>
              <a:rPr lang="en-US" sz="1600" dirty="0"/>
              <a:t>99% sure that’s a car.</a:t>
            </a:r>
          </a:p>
        </p:txBody>
      </p:sp>
      <p:sp>
        <p:nvSpPr>
          <p:cNvPr id="15" name="TextBox 14">
            <a:extLst>
              <a:ext uri="{FF2B5EF4-FFF2-40B4-BE49-F238E27FC236}">
                <a16:creationId xmlns:a16="http://schemas.microsoft.com/office/drawing/2014/main" id="{5A5C9214-C371-402C-9291-FDB7BBE9AEAD}"/>
              </a:ext>
            </a:extLst>
          </p:cNvPr>
          <p:cNvSpPr txBox="1"/>
          <p:nvPr/>
        </p:nvSpPr>
        <p:spPr>
          <a:xfrm>
            <a:off x="2468974" y="5921065"/>
            <a:ext cx="2923571" cy="584775"/>
          </a:xfrm>
          <a:prstGeom prst="rect">
            <a:avLst/>
          </a:prstGeom>
          <a:noFill/>
        </p:spPr>
        <p:txBody>
          <a:bodyPr wrap="square" rtlCol="0">
            <a:spAutoFit/>
          </a:bodyPr>
          <a:lstStyle/>
          <a:p>
            <a:r>
              <a:rPr lang="en-US" sz="1600" dirty="0"/>
              <a:t>51% sure that’s a cat…</a:t>
            </a:r>
          </a:p>
          <a:p>
            <a:r>
              <a:rPr lang="en-US" sz="1600" dirty="0"/>
              <a:t>but maybe it’s another deer. </a:t>
            </a:r>
          </a:p>
        </p:txBody>
      </p:sp>
      <p:sp>
        <p:nvSpPr>
          <p:cNvPr id="16" name="Rectangle 15">
            <a:extLst>
              <a:ext uri="{FF2B5EF4-FFF2-40B4-BE49-F238E27FC236}">
                <a16:creationId xmlns:a16="http://schemas.microsoft.com/office/drawing/2014/main" id="{9E359CBA-1290-4CEC-BE5F-34B524BA2AF1}"/>
              </a:ext>
            </a:extLst>
          </p:cNvPr>
          <p:cNvSpPr/>
          <p:nvPr/>
        </p:nvSpPr>
        <p:spPr>
          <a:xfrm>
            <a:off x="1115568" y="5822883"/>
            <a:ext cx="4276977" cy="776265"/>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2FC1E56-1268-44D3-B9C2-2558D95E68F1}"/>
              </a:ext>
            </a:extLst>
          </p:cNvPr>
          <p:cNvSpPr txBox="1"/>
          <p:nvPr/>
        </p:nvSpPr>
        <p:spPr>
          <a:xfrm>
            <a:off x="162356" y="5870553"/>
            <a:ext cx="949299" cy="646331"/>
          </a:xfrm>
          <a:prstGeom prst="rect">
            <a:avLst/>
          </a:prstGeom>
          <a:noFill/>
        </p:spPr>
        <p:txBody>
          <a:bodyPr wrap="none" rtlCol="0">
            <a:spAutoFit/>
          </a:bodyPr>
          <a:lstStyle/>
          <a:p>
            <a:r>
              <a:rPr lang="en-US" dirty="0"/>
              <a:t>sample</a:t>
            </a:r>
          </a:p>
          <a:p>
            <a:r>
              <a:rPr lang="en-US" dirty="0"/>
              <a:t>this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453314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E3A7B-3F90-4322-A633-3665475E3EB1}"/>
              </a:ext>
            </a:extLst>
          </p:cNvPr>
          <p:cNvSpPr>
            <a:spLocks noGrp="1"/>
          </p:cNvSpPr>
          <p:nvPr>
            <p:ph type="title"/>
          </p:nvPr>
        </p:nvSpPr>
        <p:spPr/>
        <p:txBody>
          <a:bodyPr/>
          <a:lstStyle/>
          <a:p>
            <a:r>
              <a:rPr lang="en-US" dirty="0"/>
              <a:t>Active learning techniques</a:t>
            </a:r>
          </a:p>
        </p:txBody>
      </p:sp>
      <p:sp>
        <p:nvSpPr>
          <p:cNvPr id="3" name="Content Placeholder 2">
            <a:extLst>
              <a:ext uri="{FF2B5EF4-FFF2-40B4-BE49-F238E27FC236}">
                <a16:creationId xmlns:a16="http://schemas.microsoft.com/office/drawing/2014/main" id="{CF04A456-D0FF-4043-828F-7DCC613FB5A6}"/>
              </a:ext>
            </a:extLst>
          </p:cNvPr>
          <p:cNvSpPr>
            <a:spLocks noGrp="1"/>
          </p:cNvSpPr>
          <p:nvPr>
            <p:ph sz="half" idx="1"/>
          </p:nvPr>
        </p:nvSpPr>
        <p:spPr>
          <a:xfrm>
            <a:off x="1158240" y="2478024"/>
            <a:ext cx="4937760" cy="3694176"/>
          </a:xfrm>
        </p:spPr>
        <p:txBody>
          <a:bodyPr/>
          <a:lstStyle/>
          <a:p>
            <a:pPr marL="0" indent="0">
              <a:buNone/>
            </a:pPr>
            <a:r>
              <a:rPr lang="en-US" sz="2000" b="1" dirty="0">
                <a:solidFill>
                  <a:schemeClr val="tx2">
                    <a:lumMod val="25000"/>
                    <a:lumOff val="75000"/>
                  </a:schemeClr>
                </a:solidFill>
              </a:rPr>
              <a:t>Uncertainty sampling</a:t>
            </a:r>
          </a:p>
          <a:p>
            <a:pPr marL="0" indent="0">
              <a:buNone/>
            </a:pPr>
            <a:r>
              <a:rPr lang="en-US" sz="1600" dirty="0">
                <a:solidFill>
                  <a:schemeClr val="tx2">
                    <a:lumMod val="25000"/>
                    <a:lumOff val="75000"/>
                  </a:schemeClr>
                </a:solidFill>
              </a:rPr>
              <a:t>Sampling data that’s most confusing for the model.</a:t>
            </a:r>
          </a:p>
          <a:p>
            <a:pPr marL="457200" lvl="1" indent="0">
              <a:buNone/>
            </a:pPr>
            <a:endParaRPr lang="en-US" dirty="0">
              <a:solidFill>
                <a:schemeClr val="tx2">
                  <a:lumMod val="25000"/>
                  <a:lumOff val="75000"/>
                </a:schemeClr>
              </a:solidFill>
            </a:endParaRPr>
          </a:p>
        </p:txBody>
      </p:sp>
      <p:sp>
        <p:nvSpPr>
          <p:cNvPr id="4" name="Content Placeholder 3">
            <a:extLst>
              <a:ext uri="{FF2B5EF4-FFF2-40B4-BE49-F238E27FC236}">
                <a16:creationId xmlns:a16="http://schemas.microsoft.com/office/drawing/2014/main" id="{9D8FB538-9765-4A8A-AEEB-6C681C81C35A}"/>
              </a:ext>
            </a:extLst>
          </p:cNvPr>
          <p:cNvSpPr>
            <a:spLocks noGrp="1"/>
          </p:cNvSpPr>
          <p:nvPr>
            <p:ph sz="half" idx="2"/>
          </p:nvPr>
        </p:nvSpPr>
        <p:spPr/>
        <p:txBody>
          <a:bodyPr/>
          <a:lstStyle/>
          <a:p>
            <a:pPr marL="0" indent="0">
              <a:buNone/>
            </a:pPr>
            <a:r>
              <a:rPr lang="en-US" sz="2000" b="1" dirty="0"/>
              <a:t>Diversity sampling</a:t>
            </a:r>
          </a:p>
          <a:p>
            <a:pPr marL="0" indent="0">
              <a:buNone/>
            </a:pPr>
            <a:r>
              <a:rPr lang="en-US" sz="1600" dirty="0"/>
              <a:t>Sampling data that’s the most different from what the model has already seen.</a:t>
            </a:r>
          </a:p>
        </p:txBody>
      </p:sp>
      <p:pic>
        <p:nvPicPr>
          <p:cNvPr id="6" name="Picture 5">
            <a:extLst>
              <a:ext uri="{FF2B5EF4-FFF2-40B4-BE49-F238E27FC236}">
                <a16:creationId xmlns:a16="http://schemas.microsoft.com/office/drawing/2014/main" id="{86E85EB1-7724-4C0F-9FB6-9A097E53A2B4}"/>
              </a:ext>
            </a:extLst>
          </p:cNvPr>
          <p:cNvPicPr>
            <a:picLocks noChangeAspect="1"/>
          </p:cNvPicPr>
          <p:nvPr/>
        </p:nvPicPr>
        <p:blipFill rotWithShape="1">
          <a:blip r:embed="rId3">
            <a:duotone>
              <a:schemeClr val="bg2">
                <a:shade val="45000"/>
                <a:satMod val="135000"/>
              </a:schemeClr>
              <a:prstClr val="white"/>
            </a:duotone>
          </a:blip>
          <a:srcRect l="5913" t="6892" r="7036" b="9480"/>
          <a:stretch/>
        </p:blipFill>
        <p:spPr>
          <a:xfrm>
            <a:off x="1172964" y="4258437"/>
            <a:ext cx="692502" cy="685800"/>
          </a:xfrm>
          <a:prstGeom prst="rect">
            <a:avLst/>
          </a:prstGeom>
        </p:spPr>
      </p:pic>
      <p:pic>
        <p:nvPicPr>
          <p:cNvPr id="8" name="Picture 7">
            <a:extLst>
              <a:ext uri="{FF2B5EF4-FFF2-40B4-BE49-F238E27FC236}">
                <a16:creationId xmlns:a16="http://schemas.microsoft.com/office/drawing/2014/main" id="{3518F50A-BE39-445A-92C3-55DAE1E1E9AD}"/>
              </a:ext>
            </a:extLst>
          </p:cNvPr>
          <p:cNvPicPr>
            <a:picLocks noChangeAspect="1"/>
          </p:cNvPicPr>
          <p:nvPr/>
        </p:nvPicPr>
        <p:blipFill rotWithShape="1">
          <a:blip r:embed="rId4">
            <a:duotone>
              <a:schemeClr val="bg2">
                <a:shade val="45000"/>
                <a:satMod val="135000"/>
              </a:schemeClr>
              <a:prstClr val="white"/>
            </a:duotone>
          </a:blip>
          <a:srcRect l="1915" t="4276" r="5307" b="5036"/>
          <a:stretch/>
        </p:blipFill>
        <p:spPr>
          <a:xfrm>
            <a:off x="1172964" y="5064495"/>
            <a:ext cx="692502" cy="685800"/>
          </a:xfrm>
          <a:prstGeom prst="rect">
            <a:avLst/>
          </a:prstGeom>
        </p:spPr>
      </p:pic>
      <p:pic>
        <p:nvPicPr>
          <p:cNvPr id="10" name="Picture 9">
            <a:extLst>
              <a:ext uri="{FF2B5EF4-FFF2-40B4-BE49-F238E27FC236}">
                <a16:creationId xmlns:a16="http://schemas.microsoft.com/office/drawing/2014/main" id="{EF4C152B-8E25-4363-B122-45B36510B059}"/>
              </a:ext>
            </a:extLst>
          </p:cNvPr>
          <p:cNvPicPr>
            <a:picLocks noChangeAspect="1"/>
          </p:cNvPicPr>
          <p:nvPr/>
        </p:nvPicPr>
        <p:blipFill rotWithShape="1">
          <a:blip r:embed="rId5">
            <a:duotone>
              <a:schemeClr val="bg2">
                <a:shade val="45000"/>
                <a:satMod val="135000"/>
              </a:schemeClr>
              <a:prstClr val="white"/>
            </a:duotone>
          </a:blip>
          <a:srcRect l="5175" t="6416" r="6160" b="6840"/>
          <a:stretch/>
        </p:blipFill>
        <p:spPr>
          <a:xfrm>
            <a:off x="1172964" y="5870553"/>
            <a:ext cx="683566" cy="685800"/>
          </a:xfrm>
          <a:prstGeom prst="rect">
            <a:avLst/>
          </a:prstGeom>
        </p:spPr>
      </p:pic>
      <p:sp>
        <p:nvSpPr>
          <p:cNvPr id="11" name="TextBox 10">
            <a:extLst>
              <a:ext uri="{FF2B5EF4-FFF2-40B4-BE49-F238E27FC236}">
                <a16:creationId xmlns:a16="http://schemas.microsoft.com/office/drawing/2014/main" id="{E7150D82-C92F-4336-9A68-92772CCE1972}"/>
              </a:ext>
            </a:extLst>
          </p:cNvPr>
          <p:cNvSpPr txBox="1"/>
          <p:nvPr/>
        </p:nvSpPr>
        <p:spPr>
          <a:xfrm>
            <a:off x="1172964" y="3780011"/>
            <a:ext cx="670376" cy="338554"/>
          </a:xfrm>
          <a:prstGeom prst="rect">
            <a:avLst/>
          </a:prstGeom>
          <a:noFill/>
        </p:spPr>
        <p:txBody>
          <a:bodyPr wrap="none" rtlCol="0">
            <a:spAutoFit/>
          </a:bodyPr>
          <a:lstStyle/>
          <a:p>
            <a:r>
              <a:rPr lang="en-US" sz="1600" dirty="0">
                <a:solidFill>
                  <a:schemeClr val="tx2">
                    <a:lumMod val="25000"/>
                    <a:lumOff val="75000"/>
                  </a:schemeClr>
                </a:solidFill>
              </a:rPr>
              <a:t>Input</a:t>
            </a:r>
          </a:p>
        </p:txBody>
      </p:sp>
      <p:sp>
        <p:nvSpPr>
          <p:cNvPr id="12" name="TextBox 11">
            <a:extLst>
              <a:ext uri="{FF2B5EF4-FFF2-40B4-BE49-F238E27FC236}">
                <a16:creationId xmlns:a16="http://schemas.microsoft.com/office/drawing/2014/main" id="{96ADC1CB-2F76-4148-BA1D-853A9CDFC6E5}"/>
              </a:ext>
            </a:extLst>
          </p:cNvPr>
          <p:cNvSpPr txBox="1"/>
          <p:nvPr/>
        </p:nvSpPr>
        <p:spPr>
          <a:xfrm>
            <a:off x="2884046" y="3780011"/>
            <a:ext cx="1293944" cy="338554"/>
          </a:xfrm>
          <a:prstGeom prst="rect">
            <a:avLst/>
          </a:prstGeom>
          <a:noFill/>
        </p:spPr>
        <p:txBody>
          <a:bodyPr wrap="none" rtlCol="0">
            <a:spAutoFit/>
          </a:bodyPr>
          <a:lstStyle/>
          <a:p>
            <a:r>
              <a:rPr lang="en-US" sz="1600" dirty="0">
                <a:solidFill>
                  <a:schemeClr val="tx2">
                    <a:lumMod val="25000"/>
                    <a:lumOff val="75000"/>
                  </a:schemeClr>
                </a:solidFill>
              </a:rPr>
              <a:t>Model says:</a:t>
            </a:r>
          </a:p>
        </p:txBody>
      </p:sp>
      <p:sp>
        <p:nvSpPr>
          <p:cNvPr id="13" name="TextBox 12">
            <a:extLst>
              <a:ext uri="{FF2B5EF4-FFF2-40B4-BE49-F238E27FC236}">
                <a16:creationId xmlns:a16="http://schemas.microsoft.com/office/drawing/2014/main" id="{7AA6D53D-A74E-4F76-90C1-B594F1F27302}"/>
              </a:ext>
            </a:extLst>
          </p:cNvPr>
          <p:cNvSpPr txBox="1"/>
          <p:nvPr/>
        </p:nvSpPr>
        <p:spPr>
          <a:xfrm>
            <a:off x="2469446" y="4432060"/>
            <a:ext cx="2277034" cy="338554"/>
          </a:xfrm>
          <a:prstGeom prst="rect">
            <a:avLst/>
          </a:prstGeom>
          <a:noFill/>
        </p:spPr>
        <p:txBody>
          <a:bodyPr wrap="none" rtlCol="0">
            <a:spAutoFit/>
          </a:bodyPr>
          <a:lstStyle/>
          <a:p>
            <a:r>
              <a:rPr lang="en-US" sz="1600" dirty="0">
                <a:solidFill>
                  <a:schemeClr val="tx2">
                    <a:lumMod val="25000"/>
                    <a:lumOff val="75000"/>
                  </a:schemeClr>
                </a:solidFill>
              </a:rPr>
              <a:t>91% sure that’s a deer.</a:t>
            </a:r>
          </a:p>
        </p:txBody>
      </p:sp>
      <p:sp>
        <p:nvSpPr>
          <p:cNvPr id="14" name="TextBox 13">
            <a:extLst>
              <a:ext uri="{FF2B5EF4-FFF2-40B4-BE49-F238E27FC236}">
                <a16:creationId xmlns:a16="http://schemas.microsoft.com/office/drawing/2014/main" id="{DDA33986-6C7B-4206-96F0-05281805F950}"/>
              </a:ext>
            </a:extLst>
          </p:cNvPr>
          <p:cNvSpPr txBox="1"/>
          <p:nvPr/>
        </p:nvSpPr>
        <p:spPr>
          <a:xfrm>
            <a:off x="2469446" y="5238118"/>
            <a:ext cx="2123145" cy="338554"/>
          </a:xfrm>
          <a:prstGeom prst="rect">
            <a:avLst/>
          </a:prstGeom>
          <a:noFill/>
        </p:spPr>
        <p:txBody>
          <a:bodyPr wrap="none" rtlCol="0">
            <a:spAutoFit/>
          </a:bodyPr>
          <a:lstStyle/>
          <a:p>
            <a:r>
              <a:rPr lang="en-US" sz="1600" dirty="0">
                <a:solidFill>
                  <a:schemeClr val="tx2">
                    <a:lumMod val="25000"/>
                    <a:lumOff val="75000"/>
                  </a:schemeClr>
                </a:solidFill>
              </a:rPr>
              <a:t>99% sure that’s a car.</a:t>
            </a:r>
          </a:p>
        </p:txBody>
      </p:sp>
      <p:sp>
        <p:nvSpPr>
          <p:cNvPr id="15" name="TextBox 14">
            <a:extLst>
              <a:ext uri="{FF2B5EF4-FFF2-40B4-BE49-F238E27FC236}">
                <a16:creationId xmlns:a16="http://schemas.microsoft.com/office/drawing/2014/main" id="{5A5C9214-C371-402C-9291-FDB7BBE9AEAD}"/>
              </a:ext>
            </a:extLst>
          </p:cNvPr>
          <p:cNvSpPr txBox="1"/>
          <p:nvPr/>
        </p:nvSpPr>
        <p:spPr>
          <a:xfrm>
            <a:off x="2468974" y="5921065"/>
            <a:ext cx="2923571" cy="584775"/>
          </a:xfrm>
          <a:prstGeom prst="rect">
            <a:avLst/>
          </a:prstGeom>
          <a:noFill/>
        </p:spPr>
        <p:txBody>
          <a:bodyPr wrap="square" rtlCol="0">
            <a:spAutoFit/>
          </a:bodyPr>
          <a:lstStyle/>
          <a:p>
            <a:r>
              <a:rPr lang="en-US" sz="1600" dirty="0">
                <a:solidFill>
                  <a:schemeClr val="tx2">
                    <a:lumMod val="25000"/>
                    <a:lumOff val="75000"/>
                  </a:schemeClr>
                </a:solidFill>
              </a:rPr>
              <a:t>51% sure that’s a cat…</a:t>
            </a:r>
          </a:p>
          <a:p>
            <a:r>
              <a:rPr lang="en-US" sz="1600" dirty="0">
                <a:solidFill>
                  <a:schemeClr val="tx2">
                    <a:lumMod val="25000"/>
                    <a:lumOff val="75000"/>
                  </a:schemeClr>
                </a:solidFill>
              </a:rPr>
              <a:t>but maybe it’s another deer. </a:t>
            </a:r>
          </a:p>
        </p:txBody>
      </p:sp>
      <p:pic>
        <p:nvPicPr>
          <p:cNvPr id="19" name="Picture 18">
            <a:extLst>
              <a:ext uri="{FF2B5EF4-FFF2-40B4-BE49-F238E27FC236}">
                <a16:creationId xmlns:a16="http://schemas.microsoft.com/office/drawing/2014/main" id="{87332E82-8D2D-4D26-94E4-CA5FB587EB79}"/>
              </a:ext>
            </a:extLst>
          </p:cNvPr>
          <p:cNvPicPr>
            <a:picLocks noChangeAspect="1"/>
          </p:cNvPicPr>
          <p:nvPr/>
        </p:nvPicPr>
        <p:blipFill rotWithShape="1">
          <a:blip r:embed="rId6"/>
          <a:srcRect l="2851" t="5188" r="4383" b="5820"/>
          <a:stretch/>
        </p:blipFill>
        <p:spPr>
          <a:xfrm>
            <a:off x="6478698" y="4258437"/>
            <a:ext cx="683609" cy="685800"/>
          </a:xfrm>
          <a:prstGeom prst="rect">
            <a:avLst/>
          </a:prstGeom>
        </p:spPr>
      </p:pic>
      <p:pic>
        <p:nvPicPr>
          <p:cNvPr id="21" name="Picture 20">
            <a:extLst>
              <a:ext uri="{FF2B5EF4-FFF2-40B4-BE49-F238E27FC236}">
                <a16:creationId xmlns:a16="http://schemas.microsoft.com/office/drawing/2014/main" id="{E5475C5A-F588-42DD-BAAC-B327B401A7B4}"/>
              </a:ext>
            </a:extLst>
          </p:cNvPr>
          <p:cNvPicPr>
            <a:picLocks noChangeAspect="1"/>
          </p:cNvPicPr>
          <p:nvPr/>
        </p:nvPicPr>
        <p:blipFill rotWithShape="1">
          <a:blip r:embed="rId7"/>
          <a:srcRect l="5892" t="4491" r="5400" b="3646"/>
          <a:stretch/>
        </p:blipFill>
        <p:spPr>
          <a:xfrm>
            <a:off x="6478698" y="5064495"/>
            <a:ext cx="683609" cy="685800"/>
          </a:xfrm>
          <a:prstGeom prst="rect">
            <a:avLst/>
          </a:prstGeom>
        </p:spPr>
      </p:pic>
      <p:pic>
        <p:nvPicPr>
          <p:cNvPr id="23" name="Picture 22">
            <a:extLst>
              <a:ext uri="{FF2B5EF4-FFF2-40B4-BE49-F238E27FC236}">
                <a16:creationId xmlns:a16="http://schemas.microsoft.com/office/drawing/2014/main" id="{FB7567F0-3144-45E4-8812-AE788566405C}"/>
              </a:ext>
            </a:extLst>
          </p:cNvPr>
          <p:cNvPicPr>
            <a:picLocks noChangeAspect="1"/>
          </p:cNvPicPr>
          <p:nvPr/>
        </p:nvPicPr>
        <p:blipFill rotWithShape="1">
          <a:blip r:embed="rId8"/>
          <a:srcRect l="5848" t="5880" r="5444" b="5680"/>
          <a:stretch/>
        </p:blipFill>
        <p:spPr>
          <a:xfrm>
            <a:off x="6478699" y="5870553"/>
            <a:ext cx="683609" cy="685800"/>
          </a:xfrm>
          <a:prstGeom prst="rect">
            <a:avLst/>
          </a:prstGeom>
        </p:spPr>
      </p:pic>
      <p:sp>
        <p:nvSpPr>
          <p:cNvPr id="24" name="TextBox 23">
            <a:extLst>
              <a:ext uri="{FF2B5EF4-FFF2-40B4-BE49-F238E27FC236}">
                <a16:creationId xmlns:a16="http://schemas.microsoft.com/office/drawing/2014/main" id="{466F59EE-2714-4C91-B27B-4BF3B7D797A6}"/>
              </a:ext>
            </a:extLst>
          </p:cNvPr>
          <p:cNvSpPr txBox="1"/>
          <p:nvPr/>
        </p:nvSpPr>
        <p:spPr>
          <a:xfrm>
            <a:off x="6492799" y="3778235"/>
            <a:ext cx="670376" cy="338554"/>
          </a:xfrm>
          <a:prstGeom prst="rect">
            <a:avLst/>
          </a:prstGeom>
          <a:noFill/>
        </p:spPr>
        <p:txBody>
          <a:bodyPr wrap="none" rtlCol="0">
            <a:spAutoFit/>
          </a:bodyPr>
          <a:lstStyle/>
          <a:p>
            <a:r>
              <a:rPr lang="en-US" sz="1600" dirty="0"/>
              <a:t>Input</a:t>
            </a:r>
          </a:p>
        </p:txBody>
      </p:sp>
      <p:sp>
        <p:nvSpPr>
          <p:cNvPr id="25" name="TextBox 24">
            <a:extLst>
              <a:ext uri="{FF2B5EF4-FFF2-40B4-BE49-F238E27FC236}">
                <a16:creationId xmlns:a16="http://schemas.microsoft.com/office/drawing/2014/main" id="{38FBE169-DA8F-42C5-BEEE-60F7CE8BB1ED}"/>
              </a:ext>
            </a:extLst>
          </p:cNvPr>
          <p:cNvSpPr txBox="1"/>
          <p:nvPr/>
        </p:nvSpPr>
        <p:spPr>
          <a:xfrm>
            <a:off x="8203881" y="3778235"/>
            <a:ext cx="1293944" cy="338554"/>
          </a:xfrm>
          <a:prstGeom prst="rect">
            <a:avLst/>
          </a:prstGeom>
          <a:noFill/>
        </p:spPr>
        <p:txBody>
          <a:bodyPr wrap="none" rtlCol="0">
            <a:spAutoFit/>
          </a:bodyPr>
          <a:lstStyle/>
          <a:p>
            <a:r>
              <a:rPr lang="en-US" sz="1600" dirty="0"/>
              <a:t>Model says:</a:t>
            </a:r>
          </a:p>
        </p:txBody>
      </p:sp>
      <p:sp>
        <p:nvSpPr>
          <p:cNvPr id="26" name="TextBox 25">
            <a:extLst>
              <a:ext uri="{FF2B5EF4-FFF2-40B4-BE49-F238E27FC236}">
                <a16:creationId xmlns:a16="http://schemas.microsoft.com/office/drawing/2014/main" id="{047B6195-CC99-4063-B775-85D86325A4E0}"/>
              </a:ext>
            </a:extLst>
          </p:cNvPr>
          <p:cNvSpPr txBox="1"/>
          <p:nvPr/>
        </p:nvSpPr>
        <p:spPr>
          <a:xfrm>
            <a:off x="7712336" y="4435496"/>
            <a:ext cx="1430456" cy="338554"/>
          </a:xfrm>
          <a:prstGeom prst="rect">
            <a:avLst/>
          </a:prstGeom>
          <a:noFill/>
        </p:spPr>
        <p:txBody>
          <a:bodyPr wrap="none" rtlCol="0">
            <a:spAutoFit/>
          </a:bodyPr>
          <a:lstStyle/>
          <a:p>
            <a:r>
              <a:rPr lang="en-US" sz="1600" dirty="0"/>
              <a:t>That’s a boat!</a:t>
            </a:r>
          </a:p>
        </p:txBody>
      </p:sp>
      <p:sp>
        <p:nvSpPr>
          <p:cNvPr id="27" name="TextBox 26">
            <a:extLst>
              <a:ext uri="{FF2B5EF4-FFF2-40B4-BE49-F238E27FC236}">
                <a16:creationId xmlns:a16="http://schemas.microsoft.com/office/drawing/2014/main" id="{3CE23B5A-8AF6-47E8-AD5E-EF6B85EB6485}"/>
              </a:ext>
            </a:extLst>
          </p:cNvPr>
          <p:cNvSpPr txBox="1"/>
          <p:nvPr/>
        </p:nvSpPr>
        <p:spPr>
          <a:xfrm>
            <a:off x="7712336" y="5115007"/>
            <a:ext cx="2185470" cy="338554"/>
          </a:xfrm>
          <a:prstGeom prst="rect">
            <a:avLst/>
          </a:prstGeom>
          <a:noFill/>
        </p:spPr>
        <p:txBody>
          <a:bodyPr wrap="none" rtlCol="0">
            <a:spAutoFit/>
          </a:bodyPr>
          <a:lstStyle/>
          <a:p>
            <a:r>
              <a:rPr lang="en-US" sz="1600" dirty="0"/>
              <a:t>That’s another boat!!!</a:t>
            </a:r>
          </a:p>
        </p:txBody>
      </p:sp>
      <p:sp>
        <p:nvSpPr>
          <p:cNvPr id="28" name="TextBox 27">
            <a:extLst>
              <a:ext uri="{FF2B5EF4-FFF2-40B4-BE49-F238E27FC236}">
                <a16:creationId xmlns:a16="http://schemas.microsoft.com/office/drawing/2014/main" id="{69D50B47-30F1-4A19-9F1D-1A53665B4D05}"/>
              </a:ext>
            </a:extLst>
          </p:cNvPr>
          <p:cNvSpPr txBox="1"/>
          <p:nvPr/>
        </p:nvSpPr>
        <p:spPr>
          <a:xfrm>
            <a:off x="7712336" y="5901330"/>
            <a:ext cx="2716256" cy="584775"/>
          </a:xfrm>
          <a:prstGeom prst="rect">
            <a:avLst/>
          </a:prstGeom>
          <a:noFill/>
        </p:spPr>
        <p:txBody>
          <a:bodyPr wrap="none" rtlCol="0">
            <a:spAutoFit/>
          </a:bodyPr>
          <a:lstStyle/>
          <a:p>
            <a:r>
              <a:rPr lang="en-US" sz="1600" dirty="0"/>
              <a:t>That’s a frog… but I haven’t</a:t>
            </a:r>
          </a:p>
          <a:p>
            <a:r>
              <a:rPr lang="en-US" sz="1600" dirty="0"/>
              <a:t>seen many frogs before</a:t>
            </a:r>
          </a:p>
        </p:txBody>
      </p:sp>
    </p:spTree>
    <p:extLst>
      <p:ext uri="{BB962C8B-B14F-4D97-AF65-F5344CB8AC3E}">
        <p14:creationId xmlns:p14="http://schemas.microsoft.com/office/powerpoint/2010/main" val="731519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E3A7B-3F90-4322-A633-3665475E3EB1}"/>
              </a:ext>
            </a:extLst>
          </p:cNvPr>
          <p:cNvSpPr>
            <a:spLocks noGrp="1"/>
          </p:cNvSpPr>
          <p:nvPr>
            <p:ph type="title"/>
          </p:nvPr>
        </p:nvSpPr>
        <p:spPr/>
        <p:txBody>
          <a:bodyPr/>
          <a:lstStyle/>
          <a:p>
            <a:r>
              <a:rPr lang="en-US" dirty="0"/>
              <a:t>Active learning techniques</a:t>
            </a:r>
          </a:p>
        </p:txBody>
      </p:sp>
      <p:sp>
        <p:nvSpPr>
          <p:cNvPr id="3" name="Content Placeholder 2">
            <a:extLst>
              <a:ext uri="{FF2B5EF4-FFF2-40B4-BE49-F238E27FC236}">
                <a16:creationId xmlns:a16="http://schemas.microsoft.com/office/drawing/2014/main" id="{CF04A456-D0FF-4043-828F-7DCC613FB5A6}"/>
              </a:ext>
            </a:extLst>
          </p:cNvPr>
          <p:cNvSpPr>
            <a:spLocks noGrp="1"/>
          </p:cNvSpPr>
          <p:nvPr>
            <p:ph sz="half" idx="1"/>
          </p:nvPr>
        </p:nvSpPr>
        <p:spPr>
          <a:xfrm>
            <a:off x="1158240" y="2478024"/>
            <a:ext cx="4937760" cy="3694176"/>
          </a:xfrm>
        </p:spPr>
        <p:txBody>
          <a:bodyPr/>
          <a:lstStyle/>
          <a:p>
            <a:pPr marL="0" indent="0">
              <a:buNone/>
            </a:pPr>
            <a:r>
              <a:rPr lang="en-US" sz="2000" b="1" dirty="0">
                <a:solidFill>
                  <a:schemeClr val="tx2">
                    <a:lumMod val="25000"/>
                    <a:lumOff val="75000"/>
                  </a:schemeClr>
                </a:solidFill>
              </a:rPr>
              <a:t>Uncertainty sampling</a:t>
            </a:r>
          </a:p>
          <a:p>
            <a:pPr marL="0" indent="0">
              <a:buNone/>
            </a:pPr>
            <a:r>
              <a:rPr lang="en-US" sz="1600" dirty="0">
                <a:solidFill>
                  <a:schemeClr val="tx2">
                    <a:lumMod val="25000"/>
                    <a:lumOff val="75000"/>
                  </a:schemeClr>
                </a:solidFill>
              </a:rPr>
              <a:t>Sampling data that’s most confusing for the model.</a:t>
            </a:r>
          </a:p>
          <a:p>
            <a:pPr marL="457200" lvl="1" indent="0">
              <a:buNone/>
            </a:pPr>
            <a:endParaRPr lang="en-US" dirty="0">
              <a:solidFill>
                <a:schemeClr val="tx2">
                  <a:lumMod val="25000"/>
                  <a:lumOff val="75000"/>
                </a:schemeClr>
              </a:solidFill>
            </a:endParaRPr>
          </a:p>
        </p:txBody>
      </p:sp>
      <p:sp>
        <p:nvSpPr>
          <p:cNvPr id="4" name="Content Placeholder 3">
            <a:extLst>
              <a:ext uri="{FF2B5EF4-FFF2-40B4-BE49-F238E27FC236}">
                <a16:creationId xmlns:a16="http://schemas.microsoft.com/office/drawing/2014/main" id="{9D8FB538-9765-4A8A-AEEB-6C681C81C35A}"/>
              </a:ext>
            </a:extLst>
          </p:cNvPr>
          <p:cNvSpPr>
            <a:spLocks noGrp="1"/>
          </p:cNvSpPr>
          <p:nvPr>
            <p:ph sz="half" idx="2"/>
          </p:nvPr>
        </p:nvSpPr>
        <p:spPr/>
        <p:txBody>
          <a:bodyPr/>
          <a:lstStyle/>
          <a:p>
            <a:pPr marL="0" indent="0">
              <a:buNone/>
            </a:pPr>
            <a:r>
              <a:rPr lang="en-US" sz="2000" b="1" dirty="0"/>
              <a:t>Diversity sampling</a:t>
            </a:r>
          </a:p>
          <a:p>
            <a:pPr marL="0" indent="0">
              <a:buNone/>
            </a:pPr>
            <a:r>
              <a:rPr lang="en-US" sz="1600" dirty="0"/>
              <a:t>Sampling data that’s the most different from what the model has already seen.</a:t>
            </a:r>
          </a:p>
        </p:txBody>
      </p:sp>
      <p:pic>
        <p:nvPicPr>
          <p:cNvPr id="6" name="Picture 5">
            <a:extLst>
              <a:ext uri="{FF2B5EF4-FFF2-40B4-BE49-F238E27FC236}">
                <a16:creationId xmlns:a16="http://schemas.microsoft.com/office/drawing/2014/main" id="{86E85EB1-7724-4C0F-9FB6-9A097E53A2B4}"/>
              </a:ext>
            </a:extLst>
          </p:cNvPr>
          <p:cNvPicPr>
            <a:picLocks noChangeAspect="1"/>
          </p:cNvPicPr>
          <p:nvPr/>
        </p:nvPicPr>
        <p:blipFill rotWithShape="1">
          <a:blip r:embed="rId3">
            <a:duotone>
              <a:schemeClr val="bg2">
                <a:shade val="45000"/>
                <a:satMod val="135000"/>
              </a:schemeClr>
              <a:prstClr val="white"/>
            </a:duotone>
          </a:blip>
          <a:srcRect l="5913" t="6892" r="7036" b="9480"/>
          <a:stretch/>
        </p:blipFill>
        <p:spPr>
          <a:xfrm>
            <a:off x="1172964" y="4258437"/>
            <a:ext cx="692502" cy="685800"/>
          </a:xfrm>
          <a:prstGeom prst="rect">
            <a:avLst/>
          </a:prstGeom>
        </p:spPr>
      </p:pic>
      <p:pic>
        <p:nvPicPr>
          <p:cNvPr id="8" name="Picture 7">
            <a:extLst>
              <a:ext uri="{FF2B5EF4-FFF2-40B4-BE49-F238E27FC236}">
                <a16:creationId xmlns:a16="http://schemas.microsoft.com/office/drawing/2014/main" id="{3518F50A-BE39-445A-92C3-55DAE1E1E9AD}"/>
              </a:ext>
            </a:extLst>
          </p:cNvPr>
          <p:cNvPicPr>
            <a:picLocks noChangeAspect="1"/>
          </p:cNvPicPr>
          <p:nvPr/>
        </p:nvPicPr>
        <p:blipFill rotWithShape="1">
          <a:blip r:embed="rId4">
            <a:duotone>
              <a:schemeClr val="bg2">
                <a:shade val="45000"/>
                <a:satMod val="135000"/>
              </a:schemeClr>
              <a:prstClr val="white"/>
            </a:duotone>
          </a:blip>
          <a:srcRect l="1915" t="4276" r="5307" b="5036"/>
          <a:stretch/>
        </p:blipFill>
        <p:spPr>
          <a:xfrm>
            <a:off x="1172964" y="5064495"/>
            <a:ext cx="692502" cy="685800"/>
          </a:xfrm>
          <a:prstGeom prst="rect">
            <a:avLst/>
          </a:prstGeom>
        </p:spPr>
      </p:pic>
      <p:pic>
        <p:nvPicPr>
          <p:cNvPr id="10" name="Picture 9">
            <a:extLst>
              <a:ext uri="{FF2B5EF4-FFF2-40B4-BE49-F238E27FC236}">
                <a16:creationId xmlns:a16="http://schemas.microsoft.com/office/drawing/2014/main" id="{EF4C152B-8E25-4363-B122-45B36510B059}"/>
              </a:ext>
            </a:extLst>
          </p:cNvPr>
          <p:cNvPicPr>
            <a:picLocks noChangeAspect="1"/>
          </p:cNvPicPr>
          <p:nvPr/>
        </p:nvPicPr>
        <p:blipFill rotWithShape="1">
          <a:blip r:embed="rId5">
            <a:duotone>
              <a:schemeClr val="bg2">
                <a:shade val="45000"/>
                <a:satMod val="135000"/>
              </a:schemeClr>
              <a:prstClr val="white"/>
            </a:duotone>
          </a:blip>
          <a:srcRect l="5175" t="6416" r="6160" b="6840"/>
          <a:stretch/>
        </p:blipFill>
        <p:spPr>
          <a:xfrm>
            <a:off x="1172964" y="5870553"/>
            <a:ext cx="683566" cy="685800"/>
          </a:xfrm>
          <a:prstGeom prst="rect">
            <a:avLst/>
          </a:prstGeom>
        </p:spPr>
      </p:pic>
      <p:sp>
        <p:nvSpPr>
          <p:cNvPr id="11" name="TextBox 10">
            <a:extLst>
              <a:ext uri="{FF2B5EF4-FFF2-40B4-BE49-F238E27FC236}">
                <a16:creationId xmlns:a16="http://schemas.microsoft.com/office/drawing/2014/main" id="{E7150D82-C92F-4336-9A68-92772CCE1972}"/>
              </a:ext>
            </a:extLst>
          </p:cNvPr>
          <p:cNvSpPr txBox="1"/>
          <p:nvPr/>
        </p:nvSpPr>
        <p:spPr>
          <a:xfrm>
            <a:off x="1172964" y="3780011"/>
            <a:ext cx="670376" cy="338554"/>
          </a:xfrm>
          <a:prstGeom prst="rect">
            <a:avLst/>
          </a:prstGeom>
          <a:noFill/>
        </p:spPr>
        <p:txBody>
          <a:bodyPr wrap="none" rtlCol="0">
            <a:spAutoFit/>
          </a:bodyPr>
          <a:lstStyle/>
          <a:p>
            <a:r>
              <a:rPr lang="en-US" sz="1600" dirty="0">
                <a:solidFill>
                  <a:schemeClr val="tx2">
                    <a:lumMod val="25000"/>
                    <a:lumOff val="75000"/>
                  </a:schemeClr>
                </a:solidFill>
              </a:rPr>
              <a:t>Input</a:t>
            </a:r>
          </a:p>
        </p:txBody>
      </p:sp>
      <p:sp>
        <p:nvSpPr>
          <p:cNvPr id="12" name="TextBox 11">
            <a:extLst>
              <a:ext uri="{FF2B5EF4-FFF2-40B4-BE49-F238E27FC236}">
                <a16:creationId xmlns:a16="http://schemas.microsoft.com/office/drawing/2014/main" id="{96ADC1CB-2F76-4148-BA1D-853A9CDFC6E5}"/>
              </a:ext>
            </a:extLst>
          </p:cNvPr>
          <p:cNvSpPr txBox="1"/>
          <p:nvPr/>
        </p:nvSpPr>
        <p:spPr>
          <a:xfrm>
            <a:off x="2884046" y="3780011"/>
            <a:ext cx="1293944" cy="338554"/>
          </a:xfrm>
          <a:prstGeom prst="rect">
            <a:avLst/>
          </a:prstGeom>
          <a:noFill/>
        </p:spPr>
        <p:txBody>
          <a:bodyPr wrap="none" rtlCol="0">
            <a:spAutoFit/>
          </a:bodyPr>
          <a:lstStyle/>
          <a:p>
            <a:r>
              <a:rPr lang="en-US" sz="1600" dirty="0">
                <a:solidFill>
                  <a:schemeClr val="tx2">
                    <a:lumMod val="25000"/>
                    <a:lumOff val="75000"/>
                  </a:schemeClr>
                </a:solidFill>
              </a:rPr>
              <a:t>Model says:</a:t>
            </a:r>
          </a:p>
        </p:txBody>
      </p:sp>
      <p:sp>
        <p:nvSpPr>
          <p:cNvPr id="13" name="TextBox 12">
            <a:extLst>
              <a:ext uri="{FF2B5EF4-FFF2-40B4-BE49-F238E27FC236}">
                <a16:creationId xmlns:a16="http://schemas.microsoft.com/office/drawing/2014/main" id="{7AA6D53D-A74E-4F76-90C1-B594F1F27302}"/>
              </a:ext>
            </a:extLst>
          </p:cNvPr>
          <p:cNvSpPr txBox="1"/>
          <p:nvPr/>
        </p:nvSpPr>
        <p:spPr>
          <a:xfrm>
            <a:off x="2469446" y="4432060"/>
            <a:ext cx="2277034" cy="338554"/>
          </a:xfrm>
          <a:prstGeom prst="rect">
            <a:avLst/>
          </a:prstGeom>
          <a:noFill/>
        </p:spPr>
        <p:txBody>
          <a:bodyPr wrap="none" rtlCol="0">
            <a:spAutoFit/>
          </a:bodyPr>
          <a:lstStyle/>
          <a:p>
            <a:r>
              <a:rPr lang="en-US" sz="1600" dirty="0">
                <a:solidFill>
                  <a:schemeClr val="tx2">
                    <a:lumMod val="25000"/>
                    <a:lumOff val="75000"/>
                  </a:schemeClr>
                </a:solidFill>
              </a:rPr>
              <a:t>91% sure that’s a deer.</a:t>
            </a:r>
          </a:p>
        </p:txBody>
      </p:sp>
      <p:sp>
        <p:nvSpPr>
          <p:cNvPr id="14" name="TextBox 13">
            <a:extLst>
              <a:ext uri="{FF2B5EF4-FFF2-40B4-BE49-F238E27FC236}">
                <a16:creationId xmlns:a16="http://schemas.microsoft.com/office/drawing/2014/main" id="{DDA33986-6C7B-4206-96F0-05281805F950}"/>
              </a:ext>
            </a:extLst>
          </p:cNvPr>
          <p:cNvSpPr txBox="1"/>
          <p:nvPr/>
        </p:nvSpPr>
        <p:spPr>
          <a:xfrm>
            <a:off x="2469446" y="5238118"/>
            <a:ext cx="2123145" cy="338554"/>
          </a:xfrm>
          <a:prstGeom prst="rect">
            <a:avLst/>
          </a:prstGeom>
          <a:noFill/>
        </p:spPr>
        <p:txBody>
          <a:bodyPr wrap="none" rtlCol="0">
            <a:spAutoFit/>
          </a:bodyPr>
          <a:lstStyle/>
          <a:p>
            <a:r>
              <a:rPr lang="en-US" sz="1600" dirty="0">
                <a:solidFill>
                  <a:schemeClr val="tx2">
                    <a:lumMod val="25000"/>
                    <a:lumOff val="75000"/>
                  </a:schemeClr>
                </a:solidFill>
              </a:rPr>
              <a:t>99% sure that’s a car.</a:t>
            </a:r>
          </a:p>
        </p:txBody>
      </p:sp>
      <p:sp>
        <p:nvSpPr>
          <p:cNvPr id="15" name="TextBox 14">
            <a:extLst>
              <a:ext uri="{FF2B5EF4-FFF2-40B4-BE49-F238E27FC236}">
                <a16:creationId xmlns:a16="http://schemas.microsoft.com/office/drawing/2014/main" id="{5A5C9214-C371-402C-9291-FDB7BBE9AEAD}"/>
              </a:ext>
            </a:extLst>
          </p:cNvPr>
          <p:cNvSpPr txBox="1"/>
          <p:nvPr/>
        </p:nvSpPr>
        <p:spPr>
          <a:xfrm>
            <a:off x="2468974" y="5921065"/>
            <a:ext cx="2923571" cy="584775"/>
          </a:xfrm>
          <a:prstGeom prst="rect">
            <a:avLst/>
          </a:prstGeom>
          <a:noFill/>
        </p:spPr>
        <p:txBody>
          <a:bodyPr wrap="square" rtlCol="0">
            <a:spAutoFit/>
          </a:bodyPr>
          <a:lstStyle/>
          <a:p>
            <a:r>
              <a:rPr lang="en-US" sz="1600" dirty="0">
                <a:solidFill>
                  <a:schemeClr val="tx2">
                    <a:lumMod val="25000"/>
                    <a:lumOff val="75000"/>
                  </a:schemeClr>
                </a:solidFill>
              </a:rPr>
              <a:t>51% sure that’s a cat…</a:t>
            </a:r>
          </a:p>
          <a:p>
            <a:r>
              <a:rPr lang="en-US" sz="1600" dirty="0">
                <a:solidFill>
                  <a:schemeClr val="tx2">
                    <a:lumMod val="25000"/>
                    <a:lumOff val="75000"/>
                  </a:schemeClr>
                </a:solidFill>
              </a:rPr>
              <a:t>but maybe it’s another deer. </a:t>
            </a:r>
          </a:p>
        </p:txBody>
      </p:sp>
      <p:pic>
        <p:nvPicPr>
          <p:cNvPr id="19" name="Picture 18">
            <a:extLst>
              <a:ext uri="{FF2B5EF4-FFF2-40B4-BE49-F238E27FC236}">
                <a16:creationId xmlns:a16="http://schemas.microsoft.com/office/drawing/2014/main" id="{87332E82-8D2D-4D26-94E4-CA5FB587EB79}"/>
              </a:ext>
            </a:extLst>
          </p:cNvPr>
          <p:cNvPicPr>
            <a:picLocks noChangeAspect="1"/>
          </p:cNvPicPr>
          <p:nvPr/>
        </p:nvPicPr>
        <p:blipFill rotWithShape="1">
          <a:blip r:embed="rId6"/>
          <a:srcRect l="2851" t="5188" r="4383" b="5820"/>
          <a:stretch/>
        </p:blipFill>
        <p:spPr>
          <a:xfrm>
            <a:off x="6478698" y="4258437"/>
            <a:ext cx="683609" cy="685800"/>
          </a:xfrm>
          <a:prstGeom prst="rect">
            <a:avLst/>
          </a:prstGeom>
        </p:spPr>
      </p:pic>
      <p:pic>
        <p:nvPicPr>
          <p:cNvPr id="21" name="Picture 20">
            <a:extLst>
              <a:ext uri="{FF2B5EF4-FFF2-40B4-BE49-F238E27FC236}">
                <a16:creationId xmlns:a16="http://schemas.microsoft.com/office/drawing/2014/main" id="{E5475C5A-F588-42DD-BAAC-B327B401A7B4}"/>
              </a:ext>
            </a:extLst>
          </p:cNvPr>
          <p:cNvPicPr>
            <a:picLocks noChangeAspect="1"/>
          </p:cNvPicPr>
          <p:nvPr/>
        </p:nvPicPr>
        <p:blipFill rotWithShape="1">
          <a:blip r:embed="rId7"/>
          <a:srcRect l="5892" t="4491" r="5400" b="3646"/>
          <a:stretch/>
        </p:blipFill>
        <p:spPr>
          <a:xfrm>
            <a:off x="6478698" y="5064495"/>
            <a:ext cx="683609" cy="685800"/>
          </a:xfrm>
          <a:prstGeom prst="rect">
            <a:avLst/>
          </a:prstGeom>
        </p:spPr>
      </p:pic>
      <p:pic>
        <p:nvPicPr>
          <p:cNvPr id="23" name="Picture 22">
            <a:extLst>
              <a:ext uri="{FF2B5EF4-FFF2-40B4-BE49-F238E27FC236}">
                <a16:creationId xmlns:a16="http://schemas.microsoft.com/office/drawing/2014/main" id="{FB7567F0-3144-45E4-8812-AE788566405C}"/>
              </a:ext>
            </a:extLst>
          </p:cNvPr>
          <p:cNvPicPr>
            <a:picLocks noChangeAspect="1"/>
          </p:cNvPicPr>
          <p:nvPr/>
        </p:nvPicPr>
        <p:blipFill rotWithShape="1">
          <a:blip r:embed="rId8"/>
          <a:srcRect l="5848" t="5880" r="5444" b="5680"/>
          <a:stretch/>
        </p:blipFill>
        <p:spPr>
          <a:xfrm>
            <a:off x="6478699" y="5870553"/>
            <a:ext cx="683609" cy="685800"/>
          </a:xfrm>
          <a:prstGeom prst="rect">
            <a:avLst/>
          </a:prstGeom>
        </p:spPr>
      </p:pic>
      <p:sp>
        <p:nvSpPr>
          <p:cNvPr id="24" name="TextBox 23">
            <a:extLst>
              <a:ext uri="{FF2B5EF4-FFF2-40B4-BE49-F238E27FC236}">
                <a16:creationId xmlns:a16="http://schemas.microsoft.com/office/drawing/2014/main" id="{466F59EE-2714-4C91-B27B-4BF3B7D797A6}"/>
              </a:ext>
            </a:extLst>
          </p:cNvPr>
          <p:cNvSpPr txBox="1"/>
          <p:nvPr/>
        </p:nvSpPr>
        <p:spPr>
          <a:xfrm>
            <a:off x="6492799" y="3778235"/>
            <a:ext cx="670376" cy="338554"/>
          </a:xfrm>
          <a:prstGeom prst="rect">
            <a:avLst/>
          </a:prstGeom>
          <a:noFill/>
        </p:spPr>
        <p:txBody>
          <a:bodyPr wrap="none" rtlCol="0">
            <a:spAutoFit/>
          </a:bodyPr>
          <a:lstStyle/>
          <a:p>
            <a:r>
              <a:rPr lang="en-US" sz="1600" dirty="0"/>
              <a:t>Input</a:t>
            </a:r>
          </a:p>
        </p:txBody>
      </p:sp>
      <p:sp>
        <p:nvSpPr>
          <p:cNvPr id="25" name="TextBox 24">
            <a:extLst>
              <a:ext uri="{FF2B5EF4-FFF2-40B4-BE49-F238E27FC236}">
                <a16:creationId xmlns:a16="http://schemas.microsoft.com/office/drawing/2014/main" id="{38FBE169-DA8F-42C5-BEEE-60F7CE8BB1ED}"/>
              </a:ext>
            </a:extLst>
          </p:cNvPr>
          <p:cNvSpPr txBox="1"/>
          <p:nvPr/>
        </p:nvSpPr>
        <p:spPr>
          <a:xfrm>
            <a:off x="8203881" y="3778235"/>
            <a:ext cx="1293944" cy="338554"/>
          </a:xfrm>
          <a:prstGeom prst="rect">
            <a:avLst/>
          </a:prstGeom>
          <a:noFill/>
        </p:spPr>
        <p:txBody>
          <a:bodyPr wrap="none" rtlCol="0">
            <a:spAutoFit/>
          </a:bodyPr>
          <a:lstStyle/>
          <a:p>
            <a:r>
              <a:rPr lang="en-US" sz="1600" dirty="0"/>
              <a:t>Model says:</a:t>
            </a:r>
          </a:p>
        </p:txBody>
      </p:sp>
      <p:sp>
        <p:nvSpPr>
          <p:cNvPr id="26" name="TextBox 25">
            <a:extLst>
              <a:ext uri="{FF2B5EF4-FFF2-40B4-BE49-F238E27FC236}">
                <a16:creationId xmlns:a16="http://schemas.microsoft.com/office/drawing/2014/main" id="{047B6195-CC99-4063-B775-85D86325A4E0}"/>
              </a:ext>
            </a:extLst>
          </p:cNvPr>
          <p:cNvSpPr txBox="1"/>
          <p:nvPr/>
        </p:nvSpPr>
        <p:spPr>
          <a:xfrm>
            <a:off x="7712336" y="4435496"/>
            <a:ext cx="1430456" cy="338554"/>
          </a:xfrm>
          <a:prstGeom prst="rect">
            <a:avLst/>
          </a:prstGeom>
          <a:noFill/>
        </p:spPr>
        <p:txBody>
          <a:bodyPr wrap="none" rtlCol="0">
            <a:spAutoFit/>
          </a:bodyPr>
          <a:lstStyle/>
          <a:p>
            <a:r>
              <a:rPr lang="en-US" sz="1600" dirty="0"/>
              <a:t>That’s a boat!</a:t>
            </a:r>
          </a:p>
        </p:txBody>
      </p:sp>
      <p:sp>
        <p:nvSpPr>
          <p:cNvPr id="27" name="TextBox 26">
            <a:extLst>
              <a:ext uri="{FF2B5EF4-FFF2-40B4-BE49-F238E27FC236}">
                <a16:creationId xmlns:a16="http://schemas.microsoft.com/office/drawing/2014/main" id="{3CE23B5A-8AF6-47E8-AD5E-EF6B85EB6485}"/>
              </a:ext>
            </a:extLst>
          </p:cNvPr>
          <p:cNvSpPr txBox="1"/>
          <p:nvPr/>
        </p:nvSpPr>
        <p:spPr>
          <a:xfrm>
            <a:off x="7712336" y="5115007"/>
            <a:ext cx="2185470" cy="338554"/>
          </a:xfrm>
          <a:prstGeom prst="rect">
            <a:avLst/>
          </a:prstGeom>
          <a:noFill/>
        </p:spPr>
        <p:txBody>
          <a:bodyPr wrap="none" rtlCol="0">
            <a:spAutoFit/>
          </a:bodyPr>
          <a:lstStyle/>
          <a:p>
            <a:r>
              <a:rPr lang="en-US" sz="1600" dirty="0"/>
              <a:t>That’s another boat!!!</a:t>
            </a:r>
          </a:p>
        </p:txBody>
      </p:sp>
      <p:sp>
        <p:nvSpPr>
          <p:cNvPr id="28" name="TextBox 27">
            <a:extLst>
              <a:ext uri="{FF2B5EF4-FFF2-40B4-BE49-F238E27FC236}">
                <a16:creationId xmlns:a16="http://schemas.microsoft.com/office/drawing/2014/main" id="{69D50B47-30F1-4A19-9F1D-1A53665B4D05}"/>
              </a:ext>
            </a:extLst>
          </p:cNvPr>
          <p:cNvSpPr txBox="1"/>
          <p:nvPr/>
        </p:nvSpPr>
        <p:spPr>
          <a:xfrm>
            <a:off x="7712336" y="5901330"/>
            <a:ext cx="2716256" cy="584775"/>
          </a:xfrm>
          <a:prstGeom prst="rect">
            <a:avLst/>
          </a:prstGeom>
          <a:noFill/>
        </p:spPr>
        <p:txBody>
          <a:bodyPr wrap="none" rtlCol="0">
            <a:spAutoFit/>
          </a:bodyPr>
          <a:lstStyle/>
          <a:p>
            <a:r>
              <a:rPr lang="en-US" sz="1600" dirty="0"/>
              <a:t>That’s a frog… but I haven’t</a:t>
            </a:r>
          </a:p>
          <a:p>
            <a:r>
              <a:rPr lang="en-US" sz="1600" dirty="0"/>
              <a:t>seen many frogs before</a:t>
            </a:r>
          </a:p>
        </p:txBody>
      </p:sp>
      <p:sp>
        <p:nvSpPr>
          <p:cNvPr id="29" name="Rectangle 28">
            <a:extLst>
              <a:ext uri="{FF2B5EF4-FFF2-40B4-BE49-F238E27FC236}">
                <a16:creationId xmlns:a16="http://schemas.microsoft.com/office/drawing/2014/main" id="{3DB14AC4-2DEE-467D-BA0E-3C05969161A2}"/>
              </a:ext>
            </a:extLst>
          </p:cNvPr>
          <p:cNvSpPr/>
          <p:nvPr/>
        </p:nvSpPr>
        <p:spPr>
          <a:xfrm>
            <a:off x="6394536" y="5822882"/>
            <a:ext cx="4276977" cy="776265"/>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57C3A06-5FA4-46F2-8069-FB25F4E9B8C9}"/>
              </a:ext>
            </a:extLst>
          </p:cNvPr>
          <p:cNvSpPr txBox="1"/>
          <p:nvPr/>
        </p:nvSpPr>
        <p:spPr>
          <a:xfrm>
            <a:off x="10684814" y="6016341"/>
            <a:ext cx="1197764" cy="369332"/>
          </a:xfrm>
          <a:prstGeom prst="rect">
            <a:avLst/>
          </a:prstGeom>
          <a:noFill/>
        </p:spPr>
        <p:txBody>
          <a:bodyPr wrap="none" rtlCol="0">
            <a:spAutoFit/>
          </a:bodyPr>
          <a:lstStyle/>
          <a:p>
            <a:r>
              <a:rPr lang="en-US" dirty="0"/>
              <a:t>sample it.</a:t>
            </a:r>
          </a:p>
        </p:txBody>
      </p:sp>
    </p:spTree>
    <p:extLst>
      <p:ext uri="{BB962C8B-B14F-4D97-AF65-F5344CB8AC3E}">
        <p14:creationId xmlns:p14="http://schemas.microsoft.com/office/powerpoint/2010/main" val="1802250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B28D6-C111-414A-892A-A60D3A5A91CE}"/>
              </a:ext>
            </a:extLst>
          </p:cNvPr>
          <p:cNvSpPr>
            <a:spLocks noGrp="1"/>
          </p:cNvSpPr>
          <p:nvPr>
            <p:ph type="title"/>
          </p:nvPr>
        </p:nvSpPr>
        <p:spPr/>
        <p:txBody>
          <a:bodyPr/>
          <a:lstStyle/>
          <a:p>
            <a:r>
              <a:rPr lang="en-US" dirty="0"/>
              <a:t>Review experiment</a:t>
            </a:r>
          </a:p>
        </p:txBody>
      </p:sp>
      <p:sp>
        <p:nvSpPr>
          <p:cNvPr id="3" name="Text Placeholder 2">
            <a:extLst>
              <a:ext uri="{FF2B5EF4-FFF2-40B4-BE49-F238E27FC236}">
                <a16:creationId xmlns:a16="http://schemas.microsoft.com/office/drawing/2014/main" id="{6FDB7C22-C9C3-494C-8844-AEEF3BB244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06660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CEA4CB-9258-4D1D-B179-5EC044D1E58F}"/>
              </a:ext>
            </a:extLst>
          </p:cNvPr>
          <p:cNvSpPr>
            <a:spLocks noGrp="1"/>
          </p:cNvSpPr>
          <p:nvPr>
            <p:ph type="title"/>
          </p:nvPr>
        </p:nvSpPr>
        <p:spPr>
          <a:xfrm>
            <a:off x="838199" y="564211"/>
            <a:ext cx="4571999" cy="1165002"/>
          </a:xfrm>
        </p:spPr>
        <p:txBody>
          <a:bodyPr vert="horz" lIns="91440" tIns="45720" rIns="91440" bIns="45720" rtlCol="0" anchor="b">
            <a:normAutofit/>
          </a:bodyPr>
          <a:lstStyle/>
          <a:p>
            <a:r>
              <a:rPr lang="en-US" sz="3200" dirty="0"/>
              <a:t>The CIFAR-10 Dataset</a:t>
            </a:r>
          </a:p>
        </p:txBody>
      </p:sp>
      <p:sp>
        <p:nvSpPr>
          <p:cNvPr id="31" name="Content Placeholder 2">
            <a:extLst>
              <a:ext uri="{FF2B5EF4-FFF2-40B4-BE49-F238E27FC236}">
                <a16:creationId xmlns:a16="http://schemas.microsoft.com/office/drawing/2014/main" id="{D026856F-F47A-4BFA-A830-AD154F8BE43E}"/>
              </a:ext>
            </a:extLst>
          </p:cNvPr>
          <p:cNvSpPr>
            <a:spLocks noGrp="1"/>
          </p:cNvSpPr>
          <p:nvPr>
            <p:ph sz="half" idx="1"/>
          </p:nvPr>
        </p:nvSpPr>
        <p:spPr>
          <a:xfrm>
            <a:off x="838199" y="2055327"/>
            <a:ext cx="4571999" cy="3776975"/>
          </a:xfrm>
        </p:spPr>
        <p:txBody>
          <a:bodyPr vert="horz" lIns="91440" tIns="45720" rIns="91440" bIns="45720" rtlCol="0">
            <a:normAutofit/>
          </a:bodyPr>
          <a:lstStyle/>
          <a:p>
            <a:pPr marL="0"/>
            <a:r>
              <a:rPr lang="en-US" sz="1800" dirty="0"/>
              <a:t>60,000 tiny images evenly split into ten categories</a:t>
            </a:r>
          </a:p>
          <a:p>
            <a:pPr marL="0"/>
            <a:r>
              <a:rPr lang="en-US" sz="1800" dirty="0"/>
              <a:t>I used 49,000 for training, 1,000 for validation, and 10,000 for testing.</a:t>
            </a:r>
            <a:endParaRPr lang="en-US" sz="1400" dirty="0"/>
          </a:p>
          <a:p>
            <a:pPr marL="0"/>
            <a:r>
              <a:rPr lang="en-US" sz="1800" dirty="0"/>
              <a:t>This is a commonly used dataset for image classification. There are plenty of models out there that have achieved ~90% accuracy.</a:t>
            </a:r>
          </a:p>
          <a:p>
            <a:pPr marL="0" indent="0">
              <a:buNone/>
            </a:pPr>
            <a:endParaRPr lang="en-US" sz="1800" dirty="0"/>
          </a:p>
        </p:txBody>
      </p:sp>
      <p:pic>
        <p:nvPicPr>
          <p:cNvPr id="6" name="Content Placeholder 5">
            <a:extLst>
              <a:ext uri="{FF2B5EF4-FFF2-40B4-BE49-F238E27FC236}">
                <a16:creationId xmlns:a16="http://schemas.microsoft.com/office/drawing/2014/main" id="{AF3CFD7D-7258-457E-862F-4763491BB3ED}"/>
              </a:ext>
            </a:extLst>
          </p:cNvPr>
          <p:cNvPicPr>
            <a:picLocks noGrp="1" noChangeAspect="1"/>
          </p:cNvPicPr>
          <p:nvPr>
            <p:ph sz="half" idx="2"/>
          </p:nvPr>
        </p:nvPicPr>
        <p:blipFill rotWithShape="1">
          <a:blip r:embed="rId3"/>
          <a:srcRect l="1835" t="1" r="3870" b="1"/>
          <a:stretch/>
        </p:blipFill>
        <p:spPr>
          <a:xfrm>
            <a:off x="5746898" y="965649"/>
            <a:ext cx="5600806" cy="5286197"/>
          </a:xfrm>
          <a:prstGeom prst="rect">
            <a:avLst/>
          </a:prstGeom>
        </p:spPr>
      </p:pic>
      <p:sp>
        <p:nvSpPr>
          <p:cNvPr id="19" name="Rectangle 18">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0856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BD83-A30F-4FFF-9FA5-CC520C93DF1B}"/>
              </a:ext>
            </a:extLst>
          </p:cNvPr>
          <p:cNvSpPr>
            <a:spLocks noGrp="1"/>
          </p:cNvSpPr>
          <p:nvPr>
            <p:ph type="title"/>
          </p:nvPr>
        </p:nvSpPr>
        <p:spPr/>
        <p:txBody>
          <a:bodyPr/>
          <a:lstStyle/>
          <a:p>
            <a:r>
              <a:rPr lang="en-US" dirty="0"/>
              <a:t>The model</a:t>
            </a:r>
          </a:p>
        </p:txBody>
      </p:sp>
      <p:sp>
        <p:nvSpPr>
          <p:cNvPr id="3" name="Content Placeholder 2">
            <a:extLst>
              <a:ext uri="{FF2B5EF4-FFF2-40B4-BE49-F238E27FC236}">
                <a16:creationId xmlns:a16="http://schemas.microsoft.com/office/drawing/2014/main" id="{2A9EAC7B-ECE2-4AC6-AABA-A7AC9AF09CE2}"/>
              </a:ext>
            </a:extLst>
          </p:cNvPr>
          <p:cNvSpPr>
            <a:spLocks noGrp="1"/>
          </p:cNvSpPr>
          <p:nvPr>
            <p:ph sz="half" idx="1"/>
          </p:nvPr>
        </p:nvSpPr>
        <p:spPr/>
        <p:txBody>
          <a:bodyPr>
            <a:normAutofit/>
          </a:bodyPr>
          <a:lstStyle/>
          <a:p>
            <a:r>
              <a:rPr lang="en-US" sz="2400" dirty="0"/>
              <a:t>I used a convolutional neural network with one hidden layer.</a:t>
            </a:r>
          </a:p>
          <a:p>
            <a:r>
              <a:rPr lang="en-US" sz="2400" dirty="0"/>
              <a:t>The model maxed out at 50% accuracy.</a:t>
            </a:r>
          </a:p>
          <a:p>
            <a:r>
              <a:rPr lang="en-US" sz="2400" dirty="0"/>
              <a:t>I chose a simpler model to see if it would be faster to train, acknowledging it could impact accuracy.</a:t>
            </a:r>
          </a:p>
        </p:txBody>
      </p:sp>
      <p:grpSp>
        <p:nvGrpSpPr>
          <p:cNvPr id="12" name="Group 11">
            <a:extLst>
              <a:ext uri="{FF2B5EF4-FFF2-40B4-BE49-F238E27FC236}">
                <a16:creationId xmlns:a16="http://schemas.microsoft.com/office/drawing/2014/main" id="{5E8FB0ED-8BDC-4DE9-8C37-FC17D15F03B3}"/>
              </a:ext>
            </a:extLst>
          </p:cNvPr>
          <p:cNvGrpSpPr/>
          <p:nvPr/>
        </p:nvGrpSpPr>
        <p:grpSpPr>
          <a:xfrm>
            <a:off x="7687339" y="2461438"/>
            <a:ext cx="2923954" cy="3560845"/>
            <a:chOff x="7687339" y="2748515"/>
            <a:chExt cx="2923954" cy="3560845"/>
          </a:xfrm>
        </p:grpSpPr>
        <p:sp>
          <p:nvSpPr>
            <p:cNvPr id="5" name="Rectangle: Rounded Corners 4">
              <a:extLst>
                <a:ext uri="{FF2B5EF4-FFF2-40B4-BE49-F238E27FC236}">
                  <a16:creationId xmlns:a16="http://schemas.microsoft.com/office/drawing/2014/main" id="{BD10DEFD-99D2-4814-810A-230C257A9D61}"/>
                </a:ext>
              </a:extLst>
            </p:cNvPr>
            <p:cNvSpPr/>
            <p:nvPr/>
          </p:nvSpPr>
          <p:spPr>
            <a:xfrm>
              <a:off x="7687339" y="2748515"/>
              <a:ext cx="2923954" cy="47314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Convolutional 2D layer</a:t>
              </a:r>
            </a:p>
          </p:txBody>
        </p:sp>
        <p:sp>
          <p:nvSpPr>
            <p:cNvPr id="6" name="Rectangle: Rounded Corners 5">
              <a:extLst>
                <a:ext uri="{FF2B5EF4-FFF2-40B4-BE49-F238E27FC236}">
                  <a16:creationId xmlns:a16="http://schemas.microsoft.com/office/drawing/2014/main" id="{085EC399-6256-49A2-AC00-EE22FF3F7E11}"/>
                </a:ext>
              </a:extLst>
            </p:cNvPr>
            <p:cNvSpPr/>
            <p:nvPr/>
          </p:nvSpPr>
          <p:spPr>
            <a:xfrm>
              <a:off x="7687339" y="3366054"/>
              <a:ext cx="2923954" cy="47314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Convolutional 2D layer</a:t>
              </a:r>
            </a:p>
          </p:txBody>
        </p:sp>
        <p:sp>
          <p:nvSpPr>
            <p:cNvPr id="7" name="Rectangle: Rounded Corners 6">
              <a:extLst>
                <a:ext uri="{FF2B5EF4-FFF2-40B4-BE49-F238E27FC236}">
                  <a16:creationId xmlns:a16="http://schemas.microsoft.com/office/drawing/2014/main" id="{1CB868AA-A00E-4AF5-90E7-3113267AD594}"/>
                </a:ext>
              </a:extLst>
            </p:cNvPr>
            <p:cNvSpPr/>
            <p:nvPr/>
          </p:nvSpPr>
          <p:spPr>
            <a:xfrm>
              <a:off x="7687339" y="3983593"/>
              <a:ext cx="2923954" cy="47314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Max pooling layer</a:t>
              </a:r>
            </a:p>
          </p:txBody>
        </p:sp>
        <p:sp>
          <p:nvSpPr>
            <p:cNvPr id="8" name="Rectangle: Rounded Corners 7">
              <a:extLst>
                <a:ext uri="{FF2B5EF4-FFF2-40B4-BE49-F238E27FC236}">
                  <a16:creationId xmlns:a16="http://schemas.microsoft.com/office/drawing/2014/main" id="{D30C2ED5-C88D-4214-9A27-F571354A373A}"/>
                </a:ext>
              </a:extLst>
            </p:cNvPr>
            <p:cNvSpPr/>
            <p:nvPr/>
          </p:nvSpPr>
          <p:spPr>
            <a:xfrm>
              <a:off x="7687339" y="4601132"/>
              <a:ext cx="2923954" cy="47314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Flatten</a:t>
              </a:r>
            </a:p>
          </p:txBody>
        </p:sp>
        <p:sp>
          <p:nvSpPr>
            <p:cNvPr id="9" name="Rectangle: Rounded Corners 8">
              <a:extLst>
                <a:ext uri="{FF2B5EF4-FFF2-40B4-BE49-F238E27FC236}">
                  <a16:creationId xmlns:a16="http://schemas.microsoft.com/office/drawing/2014/main" id="{67527B95-DAC4-4B66-9A11-CCC206391409}"/>
                </a:ext>
              </a:extLst>
            </p:cNvPr>
            <p:cNvSpPr/>
            <p:nvPr/>
          </p:nvSpPr>
          <p:spPr>
            <a:xfrm>
              <a:off x="7687339" y="5218671"/>
              <a:ext cx="2923954" cy="47314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Dense 128 neuron layer</a:t>
              </a:r>
            </a:p>
          </p:txBody>
        </p:sp>
        <p:sp>
          <p:nvSpPr>
            <p:cNvPr id="11" name="Rectangle: Rounded Corners 10">
              <a:extLst>
                <a:ext uri="{FF2B5EF4-FFF2-40B4-BE49-F238E27FC236}">
                  <a16:creationId xmlns:a16="http://schemas.microsoft.com/office/drawing/2014/main" id="{3F288995-D87A-4EB1-AEF7-38FD2C2B9EE8}"/>
                </a:ext>
              </a:extLst>
            </p:cNvPr>
            <p:cNvSpPr/>
            <p:nvPr/>
          </p:nvSpPr>
          <p:spPr>
            <a:xfrm>
              <a:off x="7687339" y="5836211"/>
              <a:ext cx="2923954" cy="47314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10 neuron output (</a:t>
              </a:r>
              <a:r>
                <a:rPr lang="en-US" sz="1600" dirty="0" err="1"/>
                <a:t>softmax</a:t>
              </a:r>
              <a:r>
                <a:rPr lang="en-US" sz="1600" dirty="0"/>
                <a:t>)</a:t>
              </a:r>
            </a:p>
          </p:txBody>
        </p:sp>
      </p:grpSp>
    </p:spTree>
    <p:extLst>
      <p:ext uri="{BB962C8B-B14F-4D97-AF65-F5344CB8AC3E}">
        <p14:creationId xmlns:p14="http://schemas.microsoft.com/office/powerpoint/2010/main" val="3644070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61730-2245-4D5E-A4C1-E763DB40920E}"/>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F9754A6F-D982-4935-B8F7-C4CBAA35375F}"/>
              </a:ext>
            </a:extLst>
          </p:cNvPr>
          <p:cNvSpPr>
            <a:spLocks noGrp="1"/>
          </p:cNvSpPr>
          <p:nvPr>
            <p:ph sz="half" idx="1"/>
          </p:nvPr>
        </p:nvSpPr>
        <p:spPr/>
        <p:txBody>
          <a:bodyPr>
            <a:noAutofit/>
          </a:bodyPr>
          <a:lstStyle/>
          <a:p>
            <a:r>
              <a:rPr lang="en-US" sz="1600" dirty="0"/>
              <a:t>Try different percentages of uncertainty sampling [0%, 10%, 20%... 100%], and see how that affects the time it takes for the model to reach 50% accuracy.</a:t>
            </a:r>
          </a:p>
          <a:p>
            <a:pPr marL="0" indent="0">
              <a:buNone/>
            </a:pPr>
            <a:endParaRPr lang="en-US" sz="1200" dirty="0"/>
          </a:p>
          <a:p>
            <a:r>
              <a:rPr lang="en-US" sz="1600" dirty="0"/>
              <a:t>Diversity sampling would have been interesting to implement as well, but that’ll be a future project.</a:t>
            </a:r>
            <a:endParaRPr lang="en-US" sz="1200" dirty="0"/>
          </a:p>
          <a:p>
            <a:r>
              <a:rPr lang="en-US" sz="1600" dirty="0"/>
              <a:t>Start each trial by training the model on a randomly selected batch of 1,000 images.</a:t>
            </a:r>
          </a:p>
        </p:txBody>
      </p:sp>
      <p:sp>
        <p:nvSpPr>
          <p:cNvPr id="5" name="Content Placeholder 2">
            <a:extLst>
              <a:ext uri="{FF2B5EF4-FFF2-40B4-BE49-F238E27FC236}">
                <a16:creationId xmlns:a16="http://schemas.microsoft.com/office/drawing/2014/main" id="{ED46D79B-64CB-4FB8-9829-BF821A450008}"/>
              </a:ext>
            </a:extLst>
          </p:cNvPr>
          <p:cNvSpPr txBox="1">
            <a:spLocks/>
          </p:cNvSpPr>
          <p:nvPr/>
        </p:nvSpPr>
        <p:spPr>
          <a:xfrm>
            <a:off x="6199632" y="2478024"/>
            <a:ext cx="4937760" cy="369417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dirty="0"/>
          </a:p>
        </p:txBody>
      </p:sp>
      <p:sp>
        <p:nvSpPr>
          <p:cNvPr id="6" name="Content Placeholder 2">
            <a:extLst>
              <a:ext uri="{FF2B5EF4-FFF2-40B4-BE49-F238E27FC236}">
                <a16:creationId xmlns:a16="http://schemas.microsoft.com/office/drawing/2014/main" id="{57A95A93-BBD8-4E3A-A09A-5D11885DBBAA}"/>
              </a:ext>
            </a:extLst>
          </p:cNvPr>
          <p:cNvSpPr txBox="1">
            <a:spLocks/>
          </p:cNvSpPr>
          <p:nvPr/>
        </p:nvSpPr>
        <p:spPr>
          <a:xfrm>
            <a:off x="6345936" y="2478024"/>
            <a:ext cx="4937760" cy="369417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After the first training batch, use the uncertainty sampling protocol for that trial to add another 1,000 images to the training set.</a:t>
            </a:r>
          </a:p>
          <a:p>
            <a:pPr marL="0" indent="0">
              <a:buFont typeface="Arial" panose="020B0604020202020204" pitchFamily="34" charset="0"/>
              <a:buNone/>
            </a:pPr>
            <a:endParaRPr lang="en-US" sz="700"/>
          </a:p>
          <a:p>
            <a:r>
              <a:rPr lang="en-US" sz="1600"/>
              <a:t>I used </a:t>
            </a:r>
            <a:r>
              <a:rPr lang="en-US" sz="1600" i="1"/>
              <a:t>margin of confidence </a:t>
            </a:r>
            <a:r>
              <a:rPr lang="en-US" sz="1600"/>
              <a:t>to rank images by their level of uncertainty.</a:t>
            </a:r>
          </a:p>
          <a:p>
            <a:pPr marL="0" indent="0">
              <a:buFont typeface="Arial" panose="020B0604020202020204" pitchFamily="34" charset="0"/>
              <a:buNone/>
            </a:pPr>
            <a:endParaRPr lang="en-US" sz="700"/>
          </a:p>
          <a:p>
            <a:r>
              <a:rPr lang="en-US" sz="1600"/>
              <a:t>Retrain the model and repeat until the training set includes all 49,000 training images.</a:t>
            </a:r>
          </a:p>
          <a:p>
            <a:pPr marL="0" indent="0">
              <a:buFont typeface="Arial" panose="020B0604020202020204" pitchFamily="34" charset="0"/>
              <a:buNone/>
            </a:pPr>
            <a:endParaRPr lang="en-US" sz="700"/>
          </a:p>
          <a:p>
            <a:r>
              <a:rPr lang="en-US" sz="1600"/>
              <a:t>Run three trials for each sampling protocol.</a:t>
            </a:r>
            <a:endParaRPr lang="en-US" sz="1600" dirty="0"/>
          </a:p>
        </p:txBody>
      </p:sp>
    </p:spTree>
    <p:extLst>
      <p:ext uri="{BB962C8B-B14F-4D97-AF65-F5344CB8AC3E}">
        <p14:creationId xmlns:p14="http://schemas.microsoft.com/office/powerpoint/2010/main" val="1099591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9BEA-397C-4625-BE2B-2FD289885BBF}"/>
              </a:ext>
            </a:extLst>
          </p:cNvPr>
          <p:cNvSpPr>
            <a:spLocks noGrp="1"/>
          </p:cNvSpPr>
          <p:nvPr>
            <p:ph type="title"/>
          </p:nvPr>
        </p:nvSpPr>
        <p:spPr/>
        <p:txBody>
          <a:bodyPr/>
          <a:lstStyle/>
          <a:p>
            <a:r>
              <a:rPr lang="en-US" dirty="0"/>
              <a:t>Concern: Speed</a:t>
            </a:r>
          </a:p>
        </p:txBody>
      </p:sp>
      <p:sp>
        <p:nvSpPr>
          <p:cNvPr id="4" name="Content Placeholder 3">
            <a:extLst>
              <a:ext uri="{FF2B5EF4-FFF2-40B4-BE49-F238E27FC236}">
                <a16:creationId xmlns:a16="http://schemas.microsoft.com/office/drawing/2014/main" id="{E606673C-7EFE-4E9D-994F-75EE1B9420F9}"/>
              </a:ext>
            </a:extLst>
          </p:cNvPr>
          <p:cNvSpPr>
            <a:spLocks noGrp="1"/>
          </p:cNvSpPr>
          <p:nvPr>
            <p:ph sz="half" idx="2"/>
          </p:nvPr>
        </p:nvSpPr>
        <p:spPr>
          <a:xfrm>
            <a:off x="5443870" y="2478024"/>
            <a:ext cx="5839826" cy="3694176"/>
          </a:xfrm>
        </p:spPr>
        <p:txBody>
          <a:bodyPr>
            <a:normAutofit/>
          </a:bodyPr>
          <a:lstStyle/>
          <a:p>
            <a:r>
              <a:rPr lang="en-US" sz="2400" dirty="0"/>
              <a:t>The experiment consisted of 1,600+ CNNs.</a:t>
            </a:r>
          </a:p>
          <a:p>
            <a:r>
              <a:rPr lang="en-US" sz="2400" dirty="0"/>
              <a:t>Using a GPU or TPU would have been ideal but was not an option.</a:t>
            </a:r>
          </a:p>
        </p:txBody>
      </p:sp>
      <p:pic>
        <p:nvPicPr>
          <p:cNvPr id="5" name="Content Placeholder 11" descr="Shape&#10;&#10;Description automatically generated">
            <a:extLst>
              <a:ext uri="{FF2B5EF4-FFF2-40B4-BE49-F238E27FC236}">
                <a16:creationId xmlns:a16="http://schemas.microsoft.com/office/drawing/2014/main" id="{F1DAF501-B54B-4E60-8A3A-C69DFB7FEAF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069636" y="2663454"/>
            <a:ext cx="2247184" cy="2637998"/>
          </a:xfrm>
        </p:spPr>
      </p:pic>
      <p:sp>
        <p:nvSpPr>
          <p:cNvPr id="6" name="TextBox 5">
            <a:extLst>
              <a:ext uri="{FF2B5EF4-FFF2-40B4-BE49-F238E27FC236}">
                <a16:creationId xmlns:a16="http://schemas.microsoft.com/office/drawing/2014/main" id="{45295F66-C177-47B0-9126-8F6CBD5C4EAA}"/>
              </a:ext>
            </a:extLst>
          </p:cNvPr>
          <p:cNvSpPr txBox="1"/>
          <p:nvPr/>
        </p:nvSpPr>
        <p:spPr>
          <a:xfrm>
            <a:off x="2746631" y="5454503"/>
            <a:ext cx="893193" cy="276999"/>
          </a:xfrm>
          <a:prstGeom prst="rect">
            <a:avLst/>
          </a:prstGeom>
          <a:noFill/>
        </p:spPr>
        <p:txBody>
          <a:bodyPr wrap="none" rtlCol="0">
            <a:spAutoFit/>
          </a:bodyPr>
          <a:lstStyle/>
          <a:p>
            <a:r>
              <a:rPr lang="en-US" sz="1200" dirty="0"/>
              <a:t>My laptop</a:t>
            </a:r>
          </a:p>
        </p:txBody>
      </p:sp>
    </p:spTree>
    <p:extLst>
      <p:ext uri="{BB962C8B-B14F-4D97-AF65-F5344CB8AC3E}">
        <p14:creationId xmlns:p14="http://schemas.microsoft.com/office/powerpoint/2010/main" val="4111612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0631AD7-1743-4B4E-A9B2-443DF4B57EF0}"/>
              </a:ext>
            </a:extLst>
          </p:cNvPr>
          <p:cNvSpPr>
            <a:spLocks noGrp="1"/>
          </p:cNvSpPr>
          <p:nvPr>
            <p:ph type="title"/>
          </p:nvPr>
        </p:nvSpPr>
        <p:spPr>
          <a:xfrm>
            <a:off x="1115568" y="548640"/>
            <a:ext cx="10168128" cy="1179576"/>
          </a:xfrm>
        </p:spPr>
        <p:txBody>
          <a:bodyPr>
            <a:normAutofit/>
          </a:bodyPr>
          <a:lstStyle/>
          <a:p>
            <a:r>
              <a:rPr lang="en-US" dirty="0"/>
              <a:t>Solution: Multiprocessing</a:t>
            </a:r>
          </a:p>
        </p:txBody>
      </p:sp>
      <p:sp>
        <p:nvSpPr>
          <p:cNvPr id="18" name="Rectangle 1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Chart&#10;&#10;Description automatically generated">
            <a:extLst>
              <a:ext uri="{FF2B5EF4-FFF2-40B4-BE49-F238E27FC236}">
                <a16:creationId xmlns:a16="http://schemas.microsoft.com/office/drawing/2014/main" id="{9E23CA7C-17B3-42F3-A3BE-7F278A8ABD45}"/>
              </a:ext>
            </a:extLst>
          </p:cNvPr>
          <p:cNvPicPr>
            <a:picLocks noChangeAspect="1"/>
          </p:cNvPicPr>
          <p:nvPr/>
        </p:nvPicPr>
        <p:blipFill rotWithShape="1">
          <a:blip r:embed="rId3">
            <a:extLst>
              <a:ext uri="{28A0092B-C50C-407E-A947-70E740481C1C}">
                <a14:useLocalDpi xmlns:a14="http://schemas.microsoft.com/office/drawing/2010/main" val="0"/>
              </a:ext>
            </a:extLst>
          </a:blip>
          <a:srcRect t="-849" r="2" b="4178"/>
          <a:stretch/>
        </p:blipFill>
        <p:spPr>
          <a:xfrm>
            <a:off x="908304" y="2227520"/>
            <a:ext cx="6009855" cy="4066953"/>
          </a:xfrm>
          <a:prstGeom prst="rect">
            <a:avLst/>
          </a:prstGeom>
        </p:spPr>
      </p:pic>
      <p:sp>
        <p:nvSpPr>
          <p:cNvPr id="9" name="Content Placeholder 8">
            <a:extLst>
              <a:ext uri="{FF2B5EF4-FFF2-40B4-BE49-F238E27FC236}">
                <a16:creationId xmlns:a16="http://schemas.microsoft.com/office/drawing/2014/main" id="{DA592592-1FC2-4B32-AB63-ED9513C133A5}"/>
              </a:ext>
            </a:extLst>
          </p:cNvPr>
          <p:cNvSpPr>
            <a:spLocks noGrp="1"/>
          </p:cNvSpPr>
          <p:nvPr>
            <p:ph idx="1"/>
          </p:nvPr>
        </p:nvSpPr>
        <p:spPr>
          <a:xfrm>
            <a:off x="7411453" y="2478024"/>
            <a:ext cx="3872243" cy="3694176"/>
          </a:xfrm>
        </p:spPr>
        <p:txBody>
          <a:bodyPr anchor="ctr">
            <a:normAutofit/>
          </a:bodyPr>
          <a:lstStyle/>
          <a:p>
            <a:pPr marL="0" indent="0">
              <a:buNone/>
            </a:pPr>
            <a:r>
              <a:rPr lang="en-US" sz="1800" dirty="0"/>
              <a:t>I refactored my code using the multiprocessing package and ran the experiment in a Google AI notebook with 16 CPUs</a:t>
            </a:r>
          </a:p>
        </p:txBody>
      </p:sp>
    </p:spTree>
    <p:extLst>
      <p:ext uri="{BB962C8B-B14F-4D97-AF65-F5344CB8AC3E}">
        <p14:creationId xmlns:p14="http://schemas.microsoft.com/office/powerpoint/2010/main" val="3944729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B28D6-C111-414A-892A-A60D3A5A91CE}"/>
              </a:ext>
            </a:extLst>
          </p:cNvPr>
          <p:cNvSpPr>
            <a:spLocks noGrp="1"/>
          </p:cNvSpPr>
          <p:nvPr>
            <p:ph type="title"/>
          </p:nvPr>
        </p:nvSpPr>
        <p:spPr/>
        <p:txBody>
          <a:bodyPr/>
          <a:lstStyle/>
          <a:p>
            <a:r>
              <a:rPr lang="en-US" dirty="0"/>
              <a:t>Discuss results</a:t>
            </a:r>
          </a:p>
        </p:txBody>
      </p:sp>
      <p:sp>
        <p:nvSpPr>
          <p:cNvPr id="3" name="Text Placeholder 2">
            <a:extLst>
              <a:ext uri="{FF2B5EF4-FFF2-40B4-BE49-F238E27FC236}">
                <a16:creationId xmlns:a16="http://schemas.microsoft.com/office/drawing/2014/main" id="{6FDB7C22-C9C3-494C-8844-AEEF3BB244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65515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EDFE4-7539-4F27-BB49-3F0324BBFD2C}"/>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4400" dirty="0"/>
              <a:t>Roadmap</a:t>
            </a:r>
          </a:p>
        </p:txBody>
      </p:sp>
      <p:sp>
        <p:nvSpPr>
          <p:cNvPr id="19" name="Rectangle 18">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1769C25-E261-49BE-8DCA-8CE1392AAA62}"/>
              </a:ext>
            </a:extLst>
          </p:cNvPr>
          <p:cNvSpPr>
            <a:spLocks noGrp="1"/>
          </p:cNvSpPr>
          <p:nvPr>
            <p:ph sz="half" idx="1"/>
          </p:nvPr>
        </p:nvSpPr>
        <p:spPr>
          <a:xfrm>
            <a:off x="615458" y="3355848"/>
            <a:ext cx="6268770" cy="2825496"/>
          </a:xfrm>
        </p:spPr>
        <p:txBody>
          <a:bodyPr vert="horz" lIns="91440" tIns="45720" rIns="91440" bIns="45720" rtlCol="0">
            <a:normAutofit/>
          </a:bodyPr>
          <a:lstStyle/>
          <a:p>
            <a:r>
              <a:rPr lang="en-US" sz="1800" dirty="0"/>
              <a:t>Introduce problem statement</a:t>
            </a:r>
          </a:p>
          <a:p>
            <a:r>
              <a:rPr lang="en-US" sz="1800" dirty="0"/>
              <a:t>Define active learning</a:t>
            </a:r>
          </a:p>
          <a:p>
            <a:r>
              <a:rPr lang="en-US" sz="1800" dirty="0"/>
              <a:t>Review experiment </a:t>
            </a:r>
          </a:p>
          <a:p>
            <a:r>
              <a:rPr lang="en-US" sz="1800" dirty="0"/>
              <a:t>Discuss results</a:t>
            </a:r>
          </a:p>
          <a:p>
            <a:r>
              <a:rPr lang="en-US" sz="1800" dirty="0"/>
              <a:t>Reflect on lessons learned</a:t>
            </a:r>
          </a:p>
        </p:txBody>
      </p:sp>
      <p:pic>
        <p:nvPicPr>
          <p:cNvPr id="6" name="Content Placeholder 5" descr="A picture containing text, stationary, envelope&#10;&#10;Description automatically generated">
            <a:extLst>
              <a:ext uri="{FF2B5EF4-FFF2-40B4-BE49-F238E27FC236}">
                <a16:creationId xmlns:a16="http://schemas.microsoft.com/office/drawing/2014/main" id="{A124ABDC-4EF5-47D0-ADB8-AE72A2A6C50C}"/>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523"/>
          <a:stretch/>
        </p:blipFill>
        <p:spPr>
          <a:xfrm>
            <a:off x="7684006" y="10"/>
            <a:ext cx="4507993" cy="6857990"/>
          </a:xfrm>
          <a:prstGeom prst="rect">
            <a:avLst/>
          </a:prstGeom>
        </p:spPr>
      </p:pic>
    </p:spTree>
    <p:extLst>
      <p:ext uri="{BB962C8B-B14F-4D97-AF65-F5344CB8AC3E}">
        <p14:creationId xmlns:p14="http://schemas.microsoft.com/office/powerpoint/2010/main" val="1343065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E8E4-BFCB-4C41-AA75-9F02DE87BA7D}"/>
              </a:ext>
            </a:extLst>
          </p:cNvPr>
          <p:cNvSpPr>
            <a:spLocks noGrp="1"/>
          </p:cNvSpPr>
          <p:nvPr>
            <p:ph type="title"/>
          </p:nvPr>
        </p:nvSpPr>
        <p:spPr/>
        <p:txBody>
          <a:bodyPr/>
          <a:lstStyle/>
          <a:p>
            <a:r>
              <a:rPr lang="en-US" dirty="0"/>
              <a:t>Baseline</a:t>
            </a:r>
          </a:p>
        </p:txBody>
      </p:sp>
      <p:pic>
        <p:nvPicPr>
          <p:cNvPr id="6" name="Picture 5">
            <a:extLst>
              <a:ext uri="{FF2B5EF4-FFF2-40B4-BE49-F238E27FC236}">
                <a16:creationId xmlns:a16="http://schemas.microsoft.com/office/drawing/2014/main" id="{7B81D87A-2F08-410B-A2DD-225B4D775714}"/>
              </a:ext>
            </a:extLst>
          </p:cNvPr>
          <p:cNvPicPr>
            <a:picLocks noChangeAspect="1"/>
          </p:cNvPicPr>
          <p:nvPr/>
        </p:nvPicPr>
        <p:blipFill rotWithShape="1">
          <a:blip r:embed="rId3"/>
          <a:srcRect l="4083" t="2747" r="1674" b="2434"/>
          <a:stretch/>
        </p:blipFill>
        <p:spPr>
          <a:xfrm>
            <a:off x="2211300" y="2892056"/>
            <a:ext cx="7769400" cy="3425017"/>
          </a:xfrm>
          <a:prstGeom prst="rect">
            <a:avLst/>
          </a:prstGeom>
        </p:spPr>
      </p:pic>
      <p:sp>
        <p:nvSpPr>
          <p:cNvPr id="7" name="TextBox 6">
            <a:extLst>
              <a:ext uri="{FF2B5EF4-FFF2-40B4-BE49-F238E27FC236}">
                <a16:creationId xmlns:a16="http://schemas.microsoft.com/office/drawing/2014/main" id="{700C5DB4-9A11-4090-A1C0-2839AB691EE6}"/>
              </a:ext>
            </a:extLst>
          </p:cNvPr>
          <p:cNvSpPr txBox="1"/>
          <p:nvPr/>
        </p:nvSpPr>
        <p:spPr>
          <a:xfrm>
            <a:off x="2993065" y="2397641"/>
            <a:ext cx="2684133" cy="369332"/>
          </a:xfrm>
          <a:prstGeom prst="rect">
            <a:avLst/>
          </a:prstGeom>
          <a:noFill/>
        </p:spPr>
        <p:txBody>
          <a:bodyPr wrap="none" rtlCol="0">
            <a:spAutoFit/>
          </a:bodyPr>
          <a:lstStyle/>
          <a:p>
            <a:r>
              <a:rPr lang="en-US" dirty="0"/>
              <a:t>Random Sampling Only</a:t>
            </a:r>
          </a:p>
        </p:txBody>
      </p:sp>
      <p:sp>
        <p:nvSpPr>
          <p:cNvPr id="8" name="TextBox 7">
            <a:extLst>
              <a:ext uri="{FF2B5EF4-FFF2-40B4-BE49-F238E27FC236}">
                <a16:creationId xmlns:a16="http://schemas.microsoft.com/office/drawing/2014/main" id="{C72302EC-3210-4E28-8A74-916DBEF3A733}"/>
              </a:ext>
            </a:extLst>
          </p:cNvPr>
          <p:cNvSpPr txBox="1"/>
          <p:nvPr/>
        </p:nvSpPr>
        <p:spPr>
          <a:xfrm>
            <a:off x="8112641" y="3758609"/>
            <a:ext cx="1328569" cy="307777"/>
          </a:xfrm>
          <a:prstGeom prst="rect">
            <a:avLst/>
          </a:prstGeom>
          <a:solidFill>
            <a:schemeClr val="bg1"/>
          </a:solidFill>
          <a:ln>
            <a:solidFill>
              <a:schemeClr val="tx1"/>
            </a:solidFill>
          </a:ln>
        </p:spPr>
        <p:txBody>
          <a:bodyPr wrap="none" rtlCol="0">
            <a:spAutoFit/>
          </a:bodyPr>
          <a:lstStyle/>
          <a:p>
            <a:r>
              <a:rPr lang="en-US" sz="1400" dirty="0"/>
              <a:t>50% Accuracy</a:t>
            </a:r>
          </a:p>
        </p:txBody>
      </p:sp>
      <p:cxnSp>
        <p:nvCxnSpPr>
          <p:cNvPr id="10" name="Straight Connector 9">
            <a:extLst>
              <a:ext uri="{FF2B5EF4-FFF2-40B4-BE49-F238E27FC236}">
                <a16:creationId xmlns:a16="http://schemas.microsoft.com/office/drawing/2014/main" id="{A3C5582D-AB43-4909-9C50-4CD542F44E49}"/>
              </a:ext>
            </a:extLst>
          </p:cNvPr>
          <p:cNvCxnSpPr>
            <a:cxnSpLocks/>
          </p:cNvCxnSpPr>
          <p:nvPr/>
        </p:nvCxnSpPr>
        <p:spPr>
          <a:xfrm>
            <a:off x="9494874" y="4066386"/>
            <a:ext cx="244549" cy="1972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8479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1D608-2427-4406-890A-33B7B7FF0646}"/>
              </a:ext>
            </a:extLst>
          </p:cNvPr>
          <p:cNvSpPr>
            <a:spLocks noGrp="1"/>
          </p:cNvSpPr>
          <p:nvPr>
            <p:ph type="title"/>
          </p:nvPr>
        </p:nvSpPr>
        <p:spPr/>
        <p:txBody>
          <a:bodyPr/>
          <a:lstStyle/>
          <a:p>
            <a:r>
              <a:rPr lang="en-US" dirty="0"/>
              <a:t>Results…?</a:t>
            </a:r>
          </a:p>
        </p:txBody>
      </p:sp>
      <p:pic>
        <p:nvPicPr>
          <p:cNvPr id="6" name="Content Placeholder 5" descr="Chart&#10;&#10;Description automatically generated">
            <a:extLst>
              <a:ext uri="{FF2B5EF4-FFF2-40B4-BE49-F238E27FC236}">
                <a16:creationId xmlns:a16="http://schemas.microsoft.com/office/drawing/2014/main" id="{6ED904D6-1551-42A8-A1DC-4BA70D4A131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09083" y="2069568"/>
            <a:ext cx="6172201" cy="4114800"/>
          </a:xfrm>
        </p:spPr>
      </p:pic>
      <p:sp>
        <p:nvSpPr>
          <p:cNvPr id="4" name="Content Placeholder 3">
            <a:extLst>
              <a:ext uri="{FF2B5EF4-FFF2-40B4-BE49-F238E27FC236}">
                <a16:creationId xmlns:a16="http://schemas.microsoft.com/office/drawing/2014/main" id="{170F7F45-A6D2-4C18-A76E-56604A9AD7BA}"/>
              </a:ext>
            </a:extLst>
          </p:cNvPr>
          <p:cNvSpPr>
            <a:spLocks noGrp="1"/>
          </p:cNvSpPr>
          <p:nvPr>
            <p:ph sz="half" idx="2"/>
          </p:nvPr>
        </p:nvSpPr>
        <p:spPr>
          <a:xfrm>
            <a:off x="7081284" y="2478024"/>
            <a:ext cx="4202412" cy="3694176"/>
          </a:xfrm>
        </p:spPr>
        <p:txBody>
          <a:bodyPr>
            <a:normAutofit/>
          </a:bodyPr>
          <a:lstStyle/>
          <a:p>
            <a:r>
              <a:rPr lang="en-US" sz="2000" dirty="0"/>
              <a:t>I derived a formula to generate dummy results so I could start working on charts while the experiment was running.</a:t>
            </a:r>
          </a:p>
          <a:p>
            <a:pPr marL="0" indent="0">
              <a:buNone/>
            </a:pPr>
            <a:endParaRPr lang="en-US" sz="1200" dirty="0"/>
          </a:p>
          <a:p>
            <a:r>
              <a:rPr lang="en-US" sz="2000" dirty="0"/>
              <a:t>This is what I hoped the results would look like.</a:t>
            </a:r>
          </a:p>
          <a:p>
            <a:pPr marL="0" indent="0">
              <a:buNone/>
            </a:pPr>
            <a:endParaRPr lang="en-US" sz="1200" dirty="0"/>
          </a:p>
        </p:txBody>
      </p:sp>
    </p:spTree>
    <p:extLst>
      <p:ext uri="{BB962C8B-B14F-4D97-AF65-F5344CB8AC3E}">
        <p14:creationId xmlns:p14="http://schemas.microsoft.com/office/powerpoint/2010/main" val="2771873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A21973B1-E167-416A-9F15-3CA910715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304" y="2071104"/>
            <a:ext cx="6172200" cy="4114800"/>
          </a:xfrm>
          <a:prstGeom prst="rect">
            <a:avLst/>
          </a:prstGeom>
        </p:spPr>
      </p:pic>
      <p:sp>
        <p:nvSpPr>
          <p:cNvPr id="2" name="Title 1">
            <a:extLst>
              <a:ext uri="{FF2B5EF4-FFF2-40B4-BE49-F238E27FC236}">
                <a16:creationId xmlns:a16="http://schemas.microsoft.com/office/drawing/2014/main" id="{0921D608-2427-4406-890A-33B7B7FF0646}"/>
              </a:ext>
            </a:extLst>
          </p:cNvPr>
          <p:cNvSpPr>
            <a:spLocks noGrp="1"/>
          </p:cNvSpPr>
          <p:nvPr>
            <p:ph type="title"/>
          </p:nvPr>
        </p:nvSpPr>
        <p:spPr/>
        <p:txBody>
          <a:bodyPr/>
          <a:lstStyle/>
          <a:p>
            <a:r>
              <a:rPr lang="en-US" dirty="0"/>
              <a:t>Results</a:t>
            </a:r>
          </a:p>
        </p:txBody>
      </p:sp>
      <p:sp>
        <p:nvSpPr>
          <p:cNvPr id="4" name="Content Placeholder 3">
            <a:extLst>
              <a:ext uri="{FF2B5EF4-FFF2-40B4-BE49-F238E27FC236}">
                <a16:creationId xmlns:a16="http://schemas.microsoft.com/office/drawing/2014/main" id="{170F7F45-A6D2-4C18-A76E-56604A9AD7BA}"/>
              </a:ext>
            </a:extLst>
          </p:cNvPr>
          <p:cNvSpPr>
            <a:spLocks noGrp="1"/>
          </p:cNvSpPr>
          <p:nvPr>
            <p:ph sz="half" idx="2"/>
          </p:nvPr>
        </p:nvSpPr>
        <p:spPr>
          <a:xfrm>
            <a:off x="7081284" y="2478024"/>
            <a:ext cx="4202412" cy="3694176"/>
          </a:xfrm>
        </p:spPr>
        <p:txBody>
          <a:bodyPr>
            <a:normAutofit/>
          </a:bodyPr>
          <a:lstStyle/>
          <a:p>
            <a:r>
              <a:rPr lang="en-US" sz="2000" dirty="0">
                <a:solidFill>
                  <a:schemeClr val="tx2">
                    <a:lumMod val="25000"/>
                    <a:lumOff val="75000"/>
                  </a:schemeClr>
                </a:solidFill>
              </a:rPr>
              <a:t>I derived a formula to generate dummy results so I could start working on charts while the experiment was running.</a:t>
            </a:r>
          </a:p>
          <a:p>
            <a:pPr marL="0" indent="0">
              <a:buNone/>
            </a:pPr>
            <a:endParaRPr lang="en-US" sz="1200" dirty="0">
              <a:solidFill>
                <a:schemeClr val="tx2">
                  <a:lumMod val="25000"/>
                  <a:lumOff val="75000"/>
                </a:schemeClr>
              </a:solidFill>
            </a:endParaRPr>
          </a:p>
          <a:p>
            <a:r>
              <a:rPr lang="en-US" sz="2000" dirty="0">
                <a:solidFill>
                  <a:schemeClr val="tx2">
                    <a:lumMod val="25000"/>
                    <a:lumOff val="75000"/>
                  </a:schemeClr>
                </a:solidFill>
              </a:rPr>
              <a:t>This is what I hoped the results would look like.</a:t>
            </a:r>
          </a:p>
          <a:p>
            <a:pPr marL="0" indent="0">
              <a:buNone/>
            </a:pPr>
            <a:endParaRPr lang="en-US" sz="1200" dirty="0"/>
          </a:p>
          <a:p>
            <a:r>
              <a:rPr lang="en-US" sz="2000" b="1" dirty="0"/>
              <a:t>This is what the results actually looked like.</a:t>
            </a:r>
          </a:p>
        </p:txBody>
      </p:sp>
    </p:spTree>
    <p:extLst>
      <p:ext uri="{BB962C8B-B14F-4D97-AF65-F5344CB8AC3E}">
        <p14:creationId xmlns:p14="http://schemas.microsoft.com/office/powerpoint/2010/main" val="1690339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B28D6-C111-414A-892A-A60D3A5A91CE}"/>
              </a:ext>
            </a:extLst>
          </p:cNvPr>
          <p:cNvSpPr>
            <a:spLocks noGrp="1"/>
          </p:cNvSpPr>
          <p:nvPr>
            <p:ph type="title"/>
          </p:nvPr>
        </p:nvSpPr>
        <p:spPr/>
        <p:txBody>
          <a:bodyPr/>
          <a:lstStyle/>
          <a:p>
            <a:r>
              <a:rPr lang="en-US" dirty="0"/>
              <a:t>Reflect on lessons learned</a:t>
            </a:r>
          </a:p>
        </p:txBody>
      </p:sp>
      <p:sp>
        <p:nvSpPr>
          <p:cNvPr id="3" name="Text Placeholder 2">
            <a:extLst>
              <a:ext uri="{FF2B5EF4-FFF2-40B4-BE49-F238E27FC236}">
                <a16:creationId xmlns:a16="http://schemas.microsoft.com/office/drawing/2014/main" id="{6FDB7C22-C9C3-494C-8844-AEEF3BB244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47384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C6757-29BA-4D56-AB10-0E8C8E6E6710}"/>
              </a:ext>
            </a:extLst>
          </p:cNvPr>
          <p:cNvSpPr>
            <a:spLocks noGrp="1"/>
          </p:cNvSpPr>
          <p:nvPr>
            <p:ph type="title"/>
          </p:nvPr>
        </p:nvSpPr>
        <p:spPr/>
        <p:txBody>
          <a:bodyPr/>
          <a:lstStyle/>
          <a:p>
            <a:r>
              <a:rPr lang="en-US" dirty="0"/>
              <a:t>Why the unexpected outcome?</a:t>
            </a:r>
          </a:p>
        </p:txBody>
      </p:sp>
      <p:sp>
        <p:nvSpPr>
          <p:cNvPr id="3" name="Content Placeholder 2">
            <a:extLst>
              <a:ext uri="{FF2B5EF4-FFF2-40B4-BE49-F238E27FC236}">
                <a16:creationId xmlns:a16="http://schemas.microsoft.com/office/drawing/2014/main" id="{AFC7FAD8-E5D5-427C-AC0C-B57435C9FE77}"/>
              </a:ext>
            </a:extLst>
          </p:cNvPr>
          <p:cNvSpPr>
            <a:spLocks noGrp="1"/>
          </p:cNvSpPr>
          <p:nvPr>
            <p:ph sz="half" idx="1"/>
          </p:nvPr>
        </p:nvSpPr>
        <p:spPr/>
        <p:txBody>
          <a:bodyPr>
            <a:normAutofit fontScale="77500" lnSpcReduction="20000"/>
          </a:bodyPr>
          <a:lstStyle/>
          <a:p>
            <a:pPr marL="0" indent="0">
              <a:buNone/>
            </a:pPr>
            <a:r>
              <a:rPr lang="en-US" b="1" dirty="0"/>
              <a:t>First guess: </a:t>
            </a:r>
            <a:r>
              <a:rPr lang="en-US" dirty="0"/>
              <a:t>The model wasn’t strong enough.</a:t>
            </a:r>
          </a:p>
          <a:p>
            <a:pPr marL="0" indent="0">
              <a:buNone/>
            </a:pPr>
            <a:endParaRPr lang="en-US" b="1" dirty="0"/>
          </a:p>
          <a:p>
            <a:pPr marL="0" indent="0">
              <a:buNone/>
            </a:pPr>
            <a:r>
              <a:rPr lang="en-US" b="1" dirty="0"/>
              <a:t>Second guess: </a:t>
            </a:r>
            <a:r>
              <a:rPr lang="en-US" dirty="0"/>
              <a:t>A different method of uncertainty sampling might have led to better performance.</a:t>
            </a:r>
          </a:p>
          <a:p>
            <a:pPr marL="0" indent="0">
              <a:buNone/>
            </a:pPr>
            <a:endParaRPr lang="en-US" b="1" dirty="0"/>
          </a:p>
          <a:p>
            <a:pPr marL="0" indent="0">
              <a:buNone/>
            </a:pPr>
            <a:r>
              <a:rPr lang="en-US" b="1" dirty="0"/>
              <a:t>Third guess: </a:t>
            </a:r>
            <a:r>
              <a:rPr lang="en-US" dirty="0"/>
              <a:t>Incorporating diversity sampling might have led to better performance.</a:t>
            </a:r>
            <a:endParaRPr lang="en-US" b="1" dirty="0"/>
          </a:p>
        </p:txBody>
      </p:sp>
      <p:pic>
        <p:nvPicPr>
          <p:cNvPr id="6" name="Content Placeholder 5" descr="Magnifying glass and question mark">
            <a:extLst>
              <a:ext uri="{FF2B5EF4-FFF2-40B4-BE49-F238E27FC236}">
                <a16:creationId xmlns:a16="http://schemas.microsoft.com/office/drawing/2014/main" id="{DEEE1DAD-315C-4874-AF6A-968FBBCB900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5668" r="17710"/>
          <a:stretch/>
        </p:blipFill>
        <p:spPr>
          <a:xfrm>
            <a:off x="7873409" y="2584540"/>
            <a:ext cx="3075432" cy="3055121"/>
          </a:xfrm>
        </p:spPr>
      </p:pic>
    </p:spTree>
    <p:extLst>
      <p:ext uri="{BB962C8B-B14F-4D97-AF65-F5344CB8AC3E}">
        <p14:creationId xmlns:p14="http://schemas.microsoft.com/office/powerpoint/2010/main" val="2471204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F3AF5-A9CA-468C-90B8-4E46822353E1}"/>
              </a:ext>
            </a:extLst>
          </p:cNvPr>
          <p:cNvSpPr>
            <a:spLocks noGrp="1"/>
          </p:cNvSpPr>
          <p:nvPr>
            <p:ph type="title"/>
          </p:nvPr>
        </p:nvSpPr>
        <p:spPr/>
        <p:txBody>
          <a:bodyPr/>
          <a:lstStyle/>
          <a:p>
            <a:r>
              <a:rPr lang="en-US" dirty="0"/>
              <a:t>Accomplishments</a:t>
            </a:r>
          </a:p>
        </p:txBody>
      </p:sp>
      <p:sp>
        <p:nvSpPr>
          <p:cNvPr id="3" name="Content Placeholder 2">
            <a:extLst>
              <a:ext uri="{FF2B5EF4-FFF2-40B4-BE49-F238E27FC236}">
                <a16:creationId xmlns:a16="http://schemas.microsoft.com/office/drawing/2014/main" id="{5ED12034-01A0-453D-90C7-AE5DCED57CD0}"/>
              </a:ext>
            </a:extLst>
          </p:cNvPr>
          <p:cNvSpPr>
            <a:spLocks noGrp="1"/>
          </p:cNvSpPr>
          <p:nvPr>
            <p:ph sz="half" idx="1"/>
          </p:nvPr>
        </p:nvSpPr>
        <p:spPr/>
        <p:txBody>
          <a:bodyPr>
            <a:normAutofit fontScale="85000" lnSpcReduction="20000"/>
          </a:bodyPr>
          <a:lstStyle/>
          <a:p>
            <a:r>
              <a:rPr lang="en-US" dirty="0"/>
              <a:t>Created an object-oriented framework for running iterative experiments using any type of model.</a:t>
            </a:r>
          </a:p>
          <a:p>
            <a:r>
              <a:rPr lang="en-US" dirty="0"/>
              <a:t>Learned how to use the multiprocessing package and Google AI notebooks.</a:t>
            </a:r>
          </a:p>
          <a:p>
            <a:r>
              <a:rPr lang="en-US" dirty="0"/>
              <a:t>Continuing to learn about active learning, a very useful technique in industry.</a:t>
            </a:r>
          </a:p>
          <a:p>
            <a:endParaRPr lang="en-US" dirty="0"/>
          </a:p>
        </p:txBody>
      </p:sp>
      <p:pic>
        <p:nvPicPr>
          <p:cNvPr id="6" name="Content Placeholder 5" descr="Checklist with solid fill">
            <a:extLst>
              <a:ext uri="{FF2B5EF4-FFF2-40B4-BE49-F238E27FC236}">
                <a16:creationId xmlns:a16="http://schemas.microsoft.com/office/drawing/2014/main" id="{D4F9A1FC-105D-4250-95C9-4EC6F5ADF08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3369" y="2353003"/>
            <a:ext cx="3370319" cy="3370319"/>
          </a:xfrm>
        </p:spPr>
      </p:pic>
    </p:spTree>
    <p:extLst>
      <p:ext uri="{BB962C8B-B14F-4D97-AF65-F5344CB8AC3E}">
        <p14:creationId xmlns:p14="http://schemas.microsoft.com/office/powerpoint/2010/main" val="863515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A1AC9-D32A-4681-945A-4B33CFF3CDF8}"/>
              </a:ext>
            </a:extLst>
          </p:cNvPr>
          <p:cNvSpPr>
            <a:spLocks noGrp="1"/>
          </p:cNvSpPr>
          <p:nvPr>
            <p:ph type="title"/>
          </p:nvPr>
        </p:nvSpPr>
        <p:spPr/>
        <p:txBody>
          <a:bodyPr/>
          <a:lstStyle/>
          <a:p>
            <a:r>
              <a:rPr lang="en-US" dirty="0"/>
              <a:t>Check out the </a:t>
            </a:r>
            <a:r>
              <a:rPr lang="en-US" dirty="0" err="1"/>
              <a:t>Streamlit</a:t>
            </a:r>
            <a:r>
              <a:rPr lang="en-US" dirty="0"/>
              <a:t> app.</a:t>
            </a:r>
          </a:p>
        </p:txBody>
      </p:sp>
    </p:spTree>
    <p:extLst>
      <p:ext uri="{BB962C8B-B14F-4D97-AF65-F5344CB8AC3E}">
        <p14:creationId xmlns:p14="http://schemas.microsoft.com/office/powerpoint/2010/main" val="2334403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2107-2ED6-4C88-8E5F-CCFA0741D26E}"/>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258159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26495-E1D2-466B-A4CC-0071E873F6FD}"/>
              </a:ext>
            </a:extLst>
          </p:cNvPr>
          <p:cNvSpPr>
            <a:spLocks noGrp="1"/>
          </p:cNvSpPr>
          <p:nvPr>
            <p:ph type="title"/>
          </p:nvPr>
        </p:nvSpPr>
        <p:spPr/>
        <p:txBody>
          <a:bodyPr/>
          <a:lstStyle/>
          <a:p>
            <a:r>
              <a:rPr lang="en-US" dirty="0"/>
              <a:t>Read this book</a:t>
            </a:r>
          </a:p>
        </p:txBody>
      </p:sp>
      <p:pic>
        <p:nvPicPr>
          <p:cNvPr id="5" name="Content Placeholder 4" descr="Text&#10;&#10;Description automatically generated">
            <a:extLst>
              <a:ext uri="{FF2B5EF4-FFF2-40B4-BE49-F238E27FC236}">
                <a16:creationId xmlns:a16="http://schemas.microsoft.com/office/drawing/2014/main" id="{DF253D2F-33A7-4947-B58A-8FBA45EAE9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5568" y="2340928"/>
            <a:ext cx="2945971" cy="3694112"/>
          </a:xfrm>
        </p:spPr>
      </p:pic>
      <p:sp>
        <p:nvSpPr>
          <p:cNvPr id="6" name="TextBox 5">
            <a:extLst>
              <a:ext uri="{FF2B5EF4-FFF2-40B4-BE49-F238E27FC236}">
                <a16:creationId xmlns:a16="http://schemas.microsoft.com/office/drawing/2014/main" id="{10DDF9F1-AB70-4A64-B8EA-6E47A21B2C85}"/>
              </a:ext>
            </a:extLst>
          </p:cNvPr>
          <p:cNvSpPr txBox="1"/>
          <p:nvPr/>
        </p:nvSpPr>
        <p:spPr>
          <a:xfrm>
            <a:off x="4922875" y="2340928"/>
            <a:ext cx="4720856" cy="2585323"/>
          </a:xfrm>
          <a:prstGeom prst="rect">
            <a:avLst/>
          </a:prstGeom>
          <a:noFill/>
        </p:spPr>
        <p:txBody>
          <a:bodyPr wrap="square" rtlCol="0">
            <a:spAutoFit/>
          </a:bodyPr>
          <a:lstStyle/>
          <a:p>
            <a:r>
              <a:rPr lang="en-US" dirty="0"/>
              <a:t>Human-in-the-Loop Machine Learning</a:t>
            </a:r>
          </a:p>
          <a:p>
            <a:r>
              <a:rPr lang="en-US" dirty="0"/>
              <a:t>By Robert (Munro) Monarch.</a:t>
            </a:r>
          </a:p>
          <a:p>
            <a:endParaRPr lang="en-US" dirty="0"/>
          </a:p>
          <a:p>
            <a:r>
              <a:rPr lang="en-US" dirty="0"/>
              <a:t>This book provided the inspiration for this project. It’s all about active learning, and more generally, how humans and machine learning algorithms interact. </a:t>
            </a:r>
          </a:p>
          <a:p>
            <a:endParaRPr lang="en-US" dirty="0"/>
          </a:p>
          <a:p>
            <a:r>
              <a:rPr lang="en-US" dirty="0">
                <a:hlinkClick r:id="rId4"/>
              </a:rPr>
              <a:t>Check it out here!</a:t>
            </a:r>
            <a:endParaRPr lang="en-US" dirty="0"/>
          </a:p>
        </p:txBody>
      </p:sp>
    </p:spTree>
    <p:extLst>
      <p:ext uri="{BB962C8B-B14F-4D97-AF65-F5344CB8AC3E}">
        <p14:creationId xmlns:p14="http://schemas.microsoft.com/office/powerpoint/2010/main" val="1217225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410F-E249-4B7F-AE67-CF3CCC273ED9}"/>
              </a:ext>
            </a:extLst>
          </p:cNvPr>
          <p:cNvSpPr>
            <a:spLocks noGrp="1"/>
          </p:cNvSpPr>
          <p:nvPr>
            <p:ph type="title"/>
          </p:nvPr>
        </p:nvSpPr>
        <p:spPr/>
        <p:txBody>
          <a:bodyPr>
            <a:normAutofit/>
          </a:bodyPr>
          <a:lstStyle/>
          <a:p>
            <a:r>
              <a:rPr lang="en-US" b="1" dirty="0"/>
              <a:t>Problem statement:</a:t>
            </a:r>
            <a:br>
              <a:rPr lang="en-US" dirty="0"/>
            </a:br>
            <a:r>
              <a:rPr lang="en-US" sz="3200" dirty="0"/>
              <a:t>Can active learning techniques be used to </a:t>
            </a:r>
            <a:br>
              <a:rPr lang="en-US" sz="3200" dirty="0"/>
            </a:br>
            <a:r>
              <a:rPr lang="en-US" sz="3200" dirty="0"/>
              <a:t>reduce the amount of training images required </a:t>
            </a:r>
            <a:br>
              <a:rPr lang="en-US" sz="3200" dirty="0"/>
            </a:br>
            <a:r>
              <a:rPr lang="en-US" sz="3200" dirty="0"/>
              <a:t>for a convolutional neural network (CNN) to </a:t>
            </a:r>
            <a:br>
              <a:rPr lang="en-US" sz="3200" dirty="0"/>
            </a:br>
            <a:r>
              <a:rPr lang="en-US" sz="3200" dirty="0"/>
              <a:t>reach target accuracy? </a:t>
            </a:r>
            <a:endParaRPr lang="en-US" dirty="0"/>
          </a:p>
        </p:txBody>
      </p:sp>
    </p:spTree>
    <p:extLst>
      <p:ext uri="{BB962C8B-B14F-4D97-AF65-F5344CB8AC3E}">
        <p14:creationId xmlns:p14="http://schemas.microsoft.com/office/powerpoint/2010/main" val="3804362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B28D6-C111-414A-892A-A60D3A5A91CE}"/>
              </a:ext>
            </a:extLst>
          </p:cNvPr>
          <p:cNvSpPr>
            <a:spLocks noGrp="1"/>
          </p:cNvSpPr>
          <p:nvPr>
            <p:ph type="title"/>
          </p:nvPr>
        </p:nvSpPr>
        <p:spPr/>
        <p:txBody>
          <a:bodyPr/>
          <a:lstStyle/>
          <a:p>
            <a:r>
              <a:rPr lang="en-US" dirty="0"/>
              <a:t>Define Active Learning</a:t>
            </a:r>
          </a:p>
        </p:txBody>
      </p:sp>
      <p:sp>
        <p:nvSpPr>
          <p:cNvPr id="3" name="Text Placeholder 2">
            <a:extLst>
              <a:ext uri="{FF2B5EF4-FFF2-40B4-BE49-F238E27FC236}">
                <a16:creationId xmlns:a16="http://schemas.microsoft.com/office/drawing/2014/main" id="{6FDB7C22-C9C3-494C-8844-AEEF3BB244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5808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29">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Rectangle 33">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9C2FA2D-C3C9-4A15-9BB4-5D35F11479A1}"/>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5200" dirty="0"/>
              <a:t>Active learning: What is it?</a:t>
            </a:r>
          </a:p>
        </p:txBody>
      </p:sp>
      <p:sp>
        <p:nvSpPr>
          <p:cNvPr id="36" name="Rectangle 35">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5B6B579A-FAFA-4CC6-B07D-ECDAA5A40EF8}"/>
              </a:ext>
            </a:extLst>
          </p:cNvPr>
          <p:cNvSpPr>
            <a:spLocks noGrp="1"/>
          </p:cNvSpPr>
          <p:nvPr>
            <p:ph sz="half" idx="1"/>
          </p:nvPr>
        </p:nvSpPr>
        <p:spPr>
          <a:xfrm>
            <a:off x="612648" y="3355848"/>
            <a:ext cx="6268770" cy="2825496"/>
          </a:xfrm>
        </p:spPr>
        <p:txBody>
          <a:bodyPr vert="horz" lIns="91440" tIns="45720" rIns="91440" bIns="45720" rtlCol="0">
            <a:normAutofit/>
          </a:bodyPr>
          <a:lstStyle/>
          <a:p>
            <a:r>
              <a:rPr lang="en-US" sz="1800" dirty="0"/>
              <a:t>Supervised learning requires </a:t>
            </a:r>
            <a:r>
              <a:rPr lang="en-US" sz="1800" b="1" dirty="0"/>
              <a:t>labeled data</a:t>
            </a:r>
            <a:r>
              <a:rPr lang="en-US" sz="1800" dirty="0"/>
              <a:t>.</a:t>
            </a:r>
          </a:p>
          <a:p>
            <a:r>
              <a:rPr lang="en-US" sz="1800" dirty="0"/>
              <a:t>Active learning comprises a set of techniques for selecting the data you will use to train your model.</a:t>
            </a:r>
          </a:p>
          <a:p>
            <a:r>
              <a:rPr lang="en-US" sz="1800" dirty="0"/>
              <a:t>Allows you to reach target accuracy with fewer labeled data points.</a:t>
            </a:r>
          </a:p>
          <a:p>
            <a:r>
              <a:rPr lang="en-US" sz="1800" dirty="0"/>
              <a:t>Can be used to periodically retrain models to adapt to changing data.</a:t>
            </a:r>
          </a:p>
        </p:txBody>
      </p:sp>
      <p:pic>
        <p:nvPicPr>
          <p:cNvPr id="12" name="Content Placeholder 11" descr="Icon&#10;&#10;Description automatically generated">
            <a:extLst>
              <a:ext uri="{FF2B5EF4-FFF2-40B4-BE49-F238E27FC236}">
                <a16:creationId xmlns:a16="http://schemas.microsoft.com/office/drawing/2014/main" id="{5139AD8F-D9DD-480D-9D44-27F56C67885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94066" y="1277157"/>
            <a:ext cx="4237686" cy="4228163"/>
          </a:xfrm>
          <a:prstGeom prst="rect">
            <a:avLst/>
          </a:prstGeom>
        </p:spPr>
      </p:pic>
    </p:spTree>
    <p:extLst>
      <p:ext uri="{BB962C8B-B14F-4D97-AF65-F5344CB8AC3E}">
        <p14:creationId xmlns:p14="http://schemas.microsoft.com/office/powerpoint/2010/main" val="3207369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7A60E-51AD-4F57-BEE3-0476E14B73C2}"/>
              </a:ext>
            </a:extLst>
          </p:cNvPr>
          <p:cNvSpPr>
            <a:spLocks noGrp="1"/>
          </p:cNvSpPr>
          <p:nvPr>
            <p:ph type="title"/>
          </p:nvPr>
        </p:nvSpPr>
        <p:spPr/>
        <p:txBody>
          <a:bodyPr>
            <a:noAutofit/>
          </a:bodyPr>
          <a:lstStyle/>
          <a:p>
            <a:r>
              <a:rPr lang="en-US" sz="3200" dirty="0"/>
              <a:t>Example: Consider a blogging website that’s trying to detect aggression in its comment section.</a:t>
            </a:r>
          </a:p>
        </p:txBody>
      </p:sp>
      <p:sp>
        <p:nvSpPr>
          <p:cNvPr id="3" name="Content Placeholder 2">
            <a:extLst>
              <a:ext uri="{FF2B5EF4-FFF2-40B4-BE49-F238E27FC236}">
                <a16:creationId xmlns:a16="http://schemas.microsoft.com/office/drawing/2014/main" id="{FFA96D07-0C52-4144-8391-FC3B1453CFDF}"/>
              </a:ext>
            </a:extLst>
          </p:cNvPr>
          <p:cNvSpPr>
            <a:spLocks noGrp="1"/>
          </p:cNvSpPr>
          <p:nvPr>
            <p:ph sz="half" idx="1"/>
          </p:nvPr>
        </p:nvSpPr>
        <p:spPr>
          <a:xfrm>
            <a:off x="1115568" y="2478024"/>
            <a:ext cx="10168128" cy="698249"/>
          </a:xfrm>
        </p:spPr>
        <p:txBody>
          <a:bodyPr>
            <a:normAutofit/>
          </a:bodyPr>
          <a:lstStyle/>
          <a:p>
            <a:pPr marL="0" indent="0">
              <a:buNone/>
            </a:pPr>
            <a:r>
              <a:rPr lang="en-US" sz="2000" dirty="0"/>
              <a:t>A </a:t>
            </a:r>
            <a:r>
              <a:rPr lang="en-US" sz="2000" b="1" dirty="0"/>
              <a:t>traditional approach </a:t>
            </a:r>
            <a:r>
              <a:rPr lang="en-US" sz="2000" dirty="0"/>
              <a:t>to labeling data might look like this:</a:t>
            </a:r>
          </a:p>
        </p:txBody>
      </p:sp>
      <p:grpSp>
        <p:nvGrpSpPr>
          <p:cNvPr id="43" name="Group 42">
            <a:extLst>
              <a:ext uri="{FF2B5EF4-FFF2-40B4-BE49-F238E27FC236}">
                <a16:creationId xmlns:a16="http://schemas.microsoft.com/office/drawing/2014/main" id="{5BE832E7-E1DC-4426-8886-7B187A5573E2}"/>
              </a:ext>
            </a:extLst>
          </p:cNvPr>
          <p:cNvGrpSpPr/>
          <p:nvPr/>
        </p:nvGrpSpPr>
        <p:grpSpPr>
          <a:xfrm>
            <a:off x="1182109" y="3779029"/>
            <a:ext cx="9827783" cy="2069843"/>
            <a:chOff x="1332086" y="3779029"/>
            <a:chExt cx="9827783" cy="2069843"/>
          </a:xfrm>
        </p:grpSpPr>
        <p:pic>
          <p:nvPicPr>
            <p:cNvPr id="26" name="Graphic 25" descr="Arrow Right with solid fill">
              <a:extLst>
                <a:ext uri="{FF2B5EF4-FFF2-40B4-BE49-F238E27FC236}">
                  <a16:creationId xmlns:a16="http://schemas.microsoft.com/office/drawing/2014/main" id="{D02E17F7-AB2D-4A01-8DC4-784E3249889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430"/>
            <a:stretch/>
          </p:blipFill>
          <p:spPr>
            <a:xfrm>
              <a:off x="3327925" y="4063764"/>
              <a:ext cx="298088" cy="640080"/>
            </a:xfrm>
            <a:prstGeom prst="rect">
              <a:avLst/>
            </a:prstGeom>
          </p:spPr>
        </p:pic>
        <p:pic>
          <p:nvPicPr>
            <p:cNvPr id="27" name="Graphic 26" descr="Arrow Right with solid fill">
              <a:extLst>
                <a:ext uri="{FF2B5EF4-FFF2-40B4-BE49-F238E27FC236}">
                  <a16:creationId xmlns:a16="http://schemas.microsoft.com/office/drawing/2014/main" id="{AE109DAB-18EB-4509-9A11-BCB8B1839C7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430"/>
            <a:stretch/>
          </p:blipFill>
          <p:spPr>
            <a:xfrm>
              <a:off x="5784558" y="4063764"/>
              <a:ext cx="298088" cy="640080"/>
            </a:xfrm>
            <a:prstGeom prst="rect">
              <a:avLst/>
            </a:prstGeom>
          </p:spPr>
        </p:pic>
        <p:grpSp>
          <p:nvGrpSpPr>
            <p:cNvPr id="42" name="Group 41">
              <a:extLst>
                <a:ext uri="{FF2B5EF4-FFF2-40B4-BE49-F238E27FC236}">
                  <a16:creationId xmlns:a16="http://schemas.microsoft.com/office/drawing/2014/main" id="{52BBB20A-B67B-4599-96CD-D53A46EA1D87}"/>
                </a:ext>
              </a:extLst>
            </p:cNvPr>
            <p:cNvGrpSpPr/>
            <p:nvPr/>
          </p:nvGrpSpPr>
          <p:grpSpPr>
            <a:xfrm>
              <a:off x="1332086" y="3779029"/>
              <a:ext cx="1833134" cy="2069843"/>
              <a:chOff x="1332086" y="3779029"/>
              <a:chExt cx="1833134" cy="2069843"/>
            </a:xfrm>
          </p:grpSpPr>
          <p:grpSp>
            <p:nvGrpSpPr>
              <p:cNvPr id="12" name="Group 11">
                <a:extLst>
                  <a:ext uri="{FF2B5EF4-FFF2-40B4-BE49-F238E27FC236}">
                    <a16:creationId xmlns:a16="http://schemas.microsoft.com/office/drawing/2014/main" id="{FAE3B3F6-06DC-4185-BB22-28876069AC70}"/>
                  </a:ext>
                </a:extLst>
              </p:cNvPr>
              <p:cNvGrpSpPr/>
              <p:nvPr/>
            </p:nvGrpSpPr>
            <p:grpSpPr>
              <a:xfrm>
                <a:off x="1388626" y="3779029"/>
                <a:ext cx="1676232" cy="1209551"/>
                <a:chOff x="1271266" y="3811000"/>
                <a:chExt cx="1676232" cy="1209551"/>
              </a:xfrm>
            </p:grpSpPr>
            <p:pic>
              <p:nvPicPr>
                <p:cNvPr id="6" name="Graphic 5" descr="Internet with solid fill">
                  <a:extLst>
                    <a:ext uri="{FF2B5EF4-FFF2-40B4-BE49-F238E27FC236}">
                      <a16:creationId xmlns:a16="http://schemas.microsoft.com/office/drawing/2014/main" id="{AF89727D-A9EB-4C08-B5CF-B3413C68B5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74093" y="4106151"/>
                  <a:ext cx="914400" cy="914400"/>
                </a:xfrm>
                <a:prstGeom prst="rect">
                  <a:avLst/>
                </a:prstGeom>
              </p:spPr>
            </p:pic>
            <p:pic>
              <p:nvPicPr>
                <p:cNvPr id="8" name="Graphic 7" descr="Chat bubble with solid fill">
                  <a:extLst>
                    <a:ext uri="{FF2B5EF4-FFF2-40B4-BE49-F238E27FC236}">
                      <a16:creationId xmlns:a16="http://schemas.microsoft.com/office/drawing/2014/main" id="{721434E2-BFE9-42BE-BD5B-3E3EC63D45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71266" y="4334927"/>
                  <a:ext cx="457200" cy="457200"/>
                </a:xfrm>
                <a:prstGeom prst="rect">
                  <a:avLst/>
                </a:prstGeom>
              </p:spPr>
            </p:pic>
            <p:pic>
              <p:nvPicPr>
                <p:cNvPr id="10" name="Graphic 9" descr="Chat bubble with solid fill">
                  <a:extLst>
                    <a:ext uri="{FF2B5EF4-FFF2-40B4-BE49-F238E27FC236}">
                      <a16:creationId xmlns:a16="http://schemas.microsoft.com/office/drawing/2014/main" id="{3B2018E6-7BBF-4FC1-976A-C4E3AFFD671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02693" y="3811000"/>
                  <a:ext cx="457200" cy="457200"/>
                </a:xfrm>
                <a:prstGeom prst="rect">
                  <a:avLst/>
                </a:prstGeom>
              </p:spPr>
            </p:pic>
            <p:pic>
              <p:nvPicPr>
                <p:cNvPr id="11" name="Graphic 10" descr="Chat bubble with solid fill">
                  <a:extLst>
                    <a:ext uri="{FF2B5EF4-FFF2-40B4-BE49-F238E27FC236}">
                      <a16:creationId xmlns:a16="http://schemas.microsoft.com/office/drawing/2014/main" id="{34AA5FCB-315B-408C-A60F-8264D68945B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90298" y="4174557"/>
                  <a:ext cx="457200" cy="457200"/>
                </a:xfrm>
                <a:prstGeom prst="rect">
                  <a:avLst/>
                </a:prstGeom>
              </p:spPr>
            </p:pic>
          </p:grpSp>
          <p:sp>
            <p:nvSpPr>
              <p:cNvPr id="32" name="TextBox 31">
                <a:extLst>
                  <a:ext uri="{FF2B5EF4-FFF2-40B4-BE49-F238E27FC236}">
                    <a16:creationId xmlns:a16="http://schemas.microsoft.com/office/drawing/2014/main" id="{49582760-7A0A-4546-81D5-4ABE95F87536}"/>
                  </a:ext>
                </a:extLst>
              </p:cNvPr>
              <p:cNvSpPr txBox="1"/>
              <p:nvPr/>
            </p:nvSpPr>
            <p:spPr>
              <a:xfrm>
                <a:off x="1332086" y="5202541"/>
                <a:ext cx="1833134" cy="646331"/>
              </a:xfrm>
              <a:prstGeom prst="rect">
                <a:avLst/>
              </a:prstGeom>
              <a:noFill/>
            </p:spPr>
            <p:txBody>
              <a:bodyPr wrap="square" rtlCol="0">
                <a:spAutoFit/>
              </a:bodyPr>
              <a:lstStyle/>
              <a:p>
                <a:r>
                  <a:rPr lang="en-US" sz="1200" dirty="0"/>
                  <a:t>Data scientists sample comments from a large collection of blog posts</a:t>
                </a:r>
              </a:p>
            </p:txBody>
          </p:sp>
        </p:grpSp>
        <p:grpSp>
          <p:nvGrpSpPr>
            <p:cNvPr id="41" name="Group 40">
              <a:extLst>
                <a:ext uri="{FF2B5EF4-FFF2-40B4-BE49-F238E27FC236}">
                  <a16:creationId xmlns:a16="http://schemas.microsoft.com/office/drawing/2014/main" id="{168572C0-CE68-4811-8A79-EDC96E8EDF26}"/>
                </a:ext>
              </a:extLst>
            </p:cNvPr>
            <p:cNvGrpSpPr/>
            <p:nvPr/>
          </p:nvGrpSpPr>
          <p:grpSpPr>
            <a:xfrm>
              <a:off x="3788719" y="3837956"/>
              <a:ext cx="1833134" cy="1826250"/>
              <a:chOff x="3681740" y="3837956"/>
              <a:chExt cx="1833134" cy="1826250"/>
            </a:xfrm>
          </p:grpSpPr>
          <p:grpSp>
            <p:nvGrpSpPr>
              <p:cNvPr id="19" name="Group 18">
                <a:extLst>
                  <a:ext uri="{FF2B5EF4-FFF2-40B4-BE49-F238E27FC236}">
                    <a16:creationId xmlns:a16="http://schemas.microsoft.com/office/drawing/2014/main" id="{10401D65-3FF2-4449-AD99-C403E90ACC82}"/>
                  </a:ext>
                </a:extLst>
              </p:cNvPr>
              <p:cNvGrpSpPr/>
              <p:nvPr/>
            </p:nvGrpSpPr>
            <p:grpSpPr>
              <a:xfrm>
                <a:off x="4221280" y="3837956"/>
                <a:ext cx="1167005" cy="1091697"/>
                <a:chOff x="3322358" y="3895506"/>
                <a:chExt cx="1167005" cy="1091697"/>
              </a:xfrm>
            </p:grpSpPr>
            <p:pic>
              <p:nvPicPr>
                <p:cNvPr id="16" name="Picture 15" descr="Icon&#10;&#10;Description automatically generated">
                  <a:extLst>
                    <a:ext uri="{FF2B5EF4-FFF2-40B4-BE49-F238E27FC236}">
                      <a16:creationId xmlns:a16="http://schemas.microsoft.com/office/drawing/2014/main" id="{4A1F555F-E129-4CD0-ABB9-1724BB3D8757}"/>
                    </a:ext>
                  </a:extLst>
                </p:cNvPr>
                <p:cNvPicPr>
                  <a:picLocks noChangeAspect="1"/>
                </p:cNvPicPr>
                <p:nvPr/>
              </p:nvPicPr>
              <p:blipFill rotWithShape="1">
                <a:blip r:embed="rId11">
                  <a:extLst>
                    <a:ext uri="{28A0092B-C50C-407E-A947-70E740481C1C}">
                      <a14:useLocalDpi xmlns:a14="http://schemas.microsoft.com/office/drawing/2010/main" val="0"/>
                    </a:ext>
                  </a:extLst>
                </a:blip>
                <a:srcRect l="9412" t="29611" r="8309"/>
                <a:stretch/>
              </p:blipFill>
              <p:spPr>
                <a:xfrm>
                  <a:off x="3322358" y="4343569"/>
                  <a:ext cx="754055" cy="643634"/>
                </a:xfrm>
                <a:prstGeom prst="rect">
                  <a:avLst/>
                </a:prstGeom>
              </p:spPr>
            </p:pic>
            <p:pic>
              <p:nvPicPr>
                <p:cNvPr id="18" name="Picture 17">
                  <a:extLst>
                    <a:ext uri="{FF2B5EF4-FFF2-40B4-BE49-F238E27FC236}">
                      <a16:creationId xmlns:a16="http://schemas.microsoft.com/office/drawing/2014/main" id="{4D04A5D5-C209-4823-8D01-68C6130B6C04}"/>
                    </a:ext>
                  </a:extLst>
                </p:cNvPr>
                <p:cNvPicPr>
                  <a:picLocks noChangeAspect="1"/>
                </p:cNvPicPr>
                <p:nvPr/>
              </p:nvPicPr>
              <p:blipFill rotWithShape="1">
                <a:blip r:embed="rId12">
                  <a:extLst>
                    <a:ext uri="{28A0092B-C50C-407E-A947-70E740481C1C}">
                      <a14:useLocalDpi xmlns:a14="http://schemas.microsoft.com/office/drawing/2010/main" val="0"/>
                    </a:ext>
                  </a:extLst>
                </a:blip>
                <a:srcRect l="20064" t="24699" b="12800"/>
                <a:stretch/>
              </p:blipFill>
              <p:spPr>
                <a:xfrm>
                  <a:off x="3904618" y="3895506"/>
                  <a:ext cx="584745" cy="457200"/>
                </a:xfrm>
                <a:prstGeom prst="rect">
                  <a:avLst/>
                </a:prstGeom>
              </p:spPr>
            </p:pic>
          </p:grpSp>
          <p:sp>
            <p:nvSpPr>
              <p:cNvPr id="33" name="TextBox 32">
                <a:extLst>
                  <a:ext uri="{FF2B5EF4-FFF2-40B4-BE49-F238E27FC236}">
                    <a16:creationId xmlns:a16="http://schemas.microsoft.com/office/drawing/2014/main" id="{E3488CE8-C4D9-4AF1-9CF0-9C2273C6BD06}"/>
                  </a:ext>
                </a:extLst>
              </p:cNvPr>
              <p:cNvSpPr txBox="1"/>
              <p:nvPr/>
            </p:nvSpPr>
            <p:spPr>
              <a:xfrm>
                <a:off x="3681740" y="5202541"/>
                <a:ext cx="1833134" cy="461665"/>
              </a:xfrm>
              <a:prstGeom prst="rect">
                <a:avLst/>
              </a:prstGeom>
              <a:noFill/>
            </p:spPr>
            <p:txBody>
              <a:bodyPr wrap="square" rtlCol="0">
                <a:spAutoFit/>
              </a:bodyPr>
              <a:lstStyle/>
              <a:p>
                <a:r>
                  <a:rPr lang="en-US" sz="1200" dirty="0"/>
                  <a:t>Comments are selected at random</a:t>
                </a:r>
              </a:p>
            </p:txBody>
          </p:sp>
        </p:grpSp>
        <p:grpSp>
          <p:nvGrpSpPr>
            <p:cNvPr id="40" name="Group 39">
              <a:extLst>
                <a:ext uri="{FF2B5EF4-FFF2-40B4-BE49-F238E27FC236}">
                  <a16:creationId xmlns:a16="http://schemas.microsoft.com/office/drawing/2014/main" id="{D20C3C4A-F005-41FA-90D3-6CE8B0FE941A}"/>
                </a:ext>
              </a:extLst>
            </p:cNvPr>
            <p:cNvGrpSpPr/>
            <p:nvPr/>
          </p:nvGrpSpPr>
          <p:grpSpPr>
            <a:xfrm>
              <a:off x="6245351" y="3926604"/>
              <a:ext cx="2457884" cy="1922268"/>
              <a:chOff x="6508001" y="3926604"/>
              <a:chExt cx="2457884" cy="1922268"/>
            </a:xfrm>
          </p:grpSpPr>
          <p:grpSp>
            <p:nvGrpSpPr>
              <p:cNvPr id="24" name="Group 23">
                <a:extLst>
                  <a:ext uri="{FF2B5EF4-FFF2-40B4-BE49-F238E27FC236}">
                    <a16:creationId xmlns:a16="http://schemas.microsoft.com/office/drawing/2014/main" id="{46BFA3CA-B290-438B-B92C-E6D9FDDB19E5}"/>
                  </a:ext>
                </a:extLst>
              </p:cNvPr>
              <p:cNvGrpSpPr/>
              <p:nvPr/>
            </p:nvGrpSpPr>
            <p:grpSpPr>
              <a:xfrm>
                <a:off x="6588049" y="3926604"/>
                <a:ext cx="2377836" cy="914400"/>
                <a:chOff x="6007160" y="4114969"/>
                <a:chExt cx="2377836" cy="914400"/>
              </a:xfrm>
            </p:grpSpPr>
            <p:pic>
              <p:nvPicPr>
                <p:cNvPr id="21" name="Graphic 20" descr="Programmer female with solid fill">
                  <a:extLst>
                    <a:ext uri="{FF2B5EF4-FFF2-40B4-BE49-F238E27FC236}">
                      <a16:creationId xmlns:a16="http://schemas.microsoft.com/office/drawing/2014/main" id="{EA4954BA-2AA4-40EB-A92D-6FFB914475D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07160" y="4114969"/>
                  <a:ext cx="914400" cy="914400"/>
                </a:xfrm>
                <a:prstGeom prst="rect">
                  <a:avLst/>
                </a:prstGeom>
              </p:spPr>
            </p:pic>
            <p:sp>
              <p:nvSpPr>
                <p:cNvPr id="22" name="Rectangle: Rounded Corners 21">
                  <a:extLst>
                    <a:ext uri="{FF2B5EF4-FFF2-40B4-BE49-F238E27FC236}">
                      <a16:creationId xmlns:a16="http://schemas.microsoft.com/office/drawing/2014/main" id="{6BAF7634-6949-4C50-9B48-EF3284475FD1}"/>
                    </a:ext>
                  </a:extLst>
                </p:cNvPr>
                <p:cNvSpPr/>
                <p:nvPr/>
              </p:nvSpPr>
              <p:spPr>
                <a:xfrm>
                  <a:off x="6921560" y="4633609"/>
                  <a:ext cx="1463436" cy="26577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(b) not aggressive</a:t>
                  </a:r>
                </a:p>
              </p:txBody>
            </p:sp>
            <p:sp>
              <p:nvSpPr>
                <p:cNvPr id="23" name="Rectangle: Rounded Corners 22">
                  <a:extLst>
                    <a:ext uri="{FF2B5EF4-FFF2-40B4-BE49-F238E27FC236}">
                      <a16:creationId xmlns:a16="http://schemas.microsoft.com/office/drawing/2014/main" id="{CD92E14F-2062-4CAD-B74A-900E151E3A5A}"/>
                    </a:ext>
                  </a:extLst>
                </p:cNvPr>
                <p:cNvSpPr/>
                <p:nvPr/>
              </p:nvSpPr>
              <p:spPr>
                <a:xfrm>
                  <a:off x="6921560" y="4263605"/>
                  <a:ext cx="1463436" cy="26577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(a) aggressive</a:t>
                  </a:r>
                </a:p>
              </p:txBody>
            </p:sp>
          </p:grpSp>
          <p:sp>
            <p:nvSpPr>
              <p:cNvPr id="34" name="TextBox 33">
                <a:extLst>
                  <a:ext uri="{FF2B5EF4-FFF2-40B4-BE49-F238E27FC236}">
                    <a16:creationId xmlns:a16="http://schemas.microsoft.com/office/drawing/2014/main" id="{EF37B9EE-8A37-4D21-9BD5-5E2EBE5709D9}"/>
                  </a:ext>
                </a:extLst>
              </p:cNvPr>
              <p:cNvSpPr txBox="1"/>
              <p:nvPr/>
            </p:nvSpPr>
            <p:spPr>
              <a:xfrm>
                <a:off x="6508001" y="5202541"/>
                <a:ext cx="1833134" cy="646331"/>
              </a:xfrm>
              <a:prstGeom prst="rect">
                <a:avLst/>
              </a:prstGeom>
              <a:noFill/>
            </p:spPr>
            <p:txBody>
              <a:bodyPr wrap="square" rtlCol="0">
                <a:spAutoFit/>
              </a:bodyPr>
              <a:lstStyle/>
              <a:p>
                <a:r>
                  <a:rPr lang="en-US" sz="1200" dirty="0"/>
                  <a:t>Annotators label each comment as aggressive or not aggressive</a:t>
                </a:r>
              </a:p>
            </p:txBody>
          </p:sp>
        </p:grpSp>
        <p:pic>
          <p:nvPicPr>
            <p:cNvPr id="37" name="Graphic 36" descr="Arrow Right with solid fill">
              <a:extLst>
                <a:ext uri="{FF2B5EF4-FFF2-40B4-BE49-F238E27FC236}">
                  <a16:creationId xmlns:a16="http://schemas.microsoft.com/office/drawing/2014/main" id="{3308CE1C-FBCE-423A-BC1C-68069427B9F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430"/>
            <a:stretch/>
          </p:blipFill>
          <p:spPr>
            <a:xfrm>
              <a:off x="8865940" y="4051146"/>
              <a:ext cx="298088" cy="640080"/>
            </a:xfrm>
            <a:prstGeom prst="rect">
              <a:avLst/>
            </a:prstGeom>
          </p:spPr>
        </p:pic>
        <p:grpSp>
          <p:nvGrpSpPr>
            <p:cNvPr id="39" name="Group 38">
              <a:extLst>
                <a:ext uri="{FF2B5EF4-FFF2-40B4-BE49-F238E27FC236}">
                  <a16:creationId xmlns:a16="http://schemas.microsoft.com/office/drawing/2014/main" id="{7E9C8547-84A9-4F1D-8DF7-64CA96C7AE57}"/>
                </a:ext>
              </a:extLst>
            </p:cNvPr>
            <p:cNvGrpSpPr/>
            <p:nvPr/>
          </p:nvGrpSpPr>
          <p:grpSpPr>
            <a:xfrm>
              <a:off x="9326735" y="3988044"/>
              <a:ext cx="1833134" cy="1860827"/>
              <a:chOff x="9326735" y="3988044"/>
              <a:chExt cx="1833134" cy="1860827"/>
            </a:xfrm>
          </p:grpSpPr>
          <p:pic>
            <p:nvPicPr>
              <p:cNvPr id="36" name="Graphic 35" descr="Gears with solid fill">
                <a:extLst>
                  <a:ext uri="{FF2B5EF4-FFF2-40B4-BE49-F238E27FC236}">
                    <a16:creationId xmlns:a16="http://schemas.microsoft.com/office/drawing/2014/main" id="{A188DE12-9278-4530-B993-9B502F51FC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86102" y="3988044"/>
                <a:ext cx="914400" cy="914400"/>
              </a:xfrm>
              <a:prstGeom prst="rect">
                <a:avLst/>
              </a:prstGeom>
            </p:spPr>
          </p:pic>
          <p:sp>
            <p:nvSpPr>
              <p:cNvPr id="38" name="TextBox 37">
                <a:extLst>
                  <a:ext uri="{FF2B5EF4-FFF2-40B4-BE49-F238E27FC236}">
                    <a16:creationId xmlns:a16="http://schemas.microsoft.com/office/drawing/2014/main" id="{8483A07C-9B65-4051-B4E6-63F54CCE5403}"/>
                  </a:ext>
                </a:extLst>
              </p:cNvPr>
              <p:cNvSpPr txBox="1"/>
              <p:nvPr/>
            </p:nvSpPr>
            <p:spPr>
              <a:xfrm>
                <a:off x="9326735" y="5202540"/>
                <a:ext cx="1833134" cy="646331"/>
              </a:xfrm>
              <a:prstGeom prst="rect">
                <a:avLst/>
              </a:prstGeom>
              <a:noFill/>
            </p:spPr>
            <p:txBody>
              <a:bodyPr wrap="square" rtlCol="0">
                <a:spAutoFit/>
              </a:bodyPr>
              <a:lstStyle/>
              <a:p>
                <a:r>
                  <a:rPr lang="en-US" sz="1200" dirty="0"/>
                  <a:t>Data scientists train a model using the labeled data</a:t>
                </a:r>
              </a:p>
            </p:txBody>
          </p:sp>
        </p:grpSp>
      </p:grpSp>
    </p:spTree>
    <p:extLst>
      <p:ext uri="{BB962C8B-B14F-4D97-AF65-F5344CB8AC3E}">
        <p14:creationId xmlns:p14="http://schemas.microsoft.com/office/powerpoint/2010/main" val="2037366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7A60E-51AD-4F57-BEE3-0476E14B73C2}"/>
              </a:ext>
            </a:extLst>
          </p:cNvPr>
          <p:cNvSpPr>
            <a:spLocks noGrp="1"/>
          </p:cNvSpPr>
          <p:nvPr>
            <p:ph type="title"/>
          </p:nvPr>
        </p:nvSpPr>
        <p:spPr/>
        <p:txBody>
          <a:bodyPr>
            <a:noAutofit/>
          </a:bodyPr>
          <a:lstStyle/>
          <a:p>
            <a:r>
              <a:rPr lang="en-US" sz="3200" dirty="0"/>
              <a:t>Example: Consider a blogging website that’s trying to detect aggression in its comment section.</a:t>
            </a:r>
          </a:p>
        </p:txBody>
      </p:sp>
      <p:sp>
        <p:nvSpPr>
          <p:cNvPr id="3" name="Content Placeholder 2">
            <a:extLst>
              <a:ext uri="{FF2B5EF4-FFF2-40B4-BE49-F238E27FC236}">
                <a16:creationId xmlns:a16="http://schemas.microsoft.com/office/drawing/2014/main" id="{FFA96D07-0C52-4144-8391-FC3B1453CFDF}"/>
              </a:ext>
            </a:extLst>
          </p:cNvPr>
          <p:cNvSpPr>
            <a:spLocks noGrp="1"/>
          </p:cNvSpPr>
          <p:nvPr>
            <p:ph sz="half" idx="1"/>
          </p:nvPr>
        </p:nvSpPr>
        <p:spPr>
          <a:xfrm>
            <a:off x="1115568" y="2478024"/>
            <a:ext cx="10168128" cy="698249"/>
          </a:xfrm>
        </p:spPr>
        <p:txBody>
          <a:bodyPr>
            <a:noAutofit/>
          </a:bodyPr>
          <a:lstStyle/>
          <a:p>
            <a:pPr marL="0" indent="0">
              <a:spcBef>
                <a:spcPts val="0"/>
              </a:spcBef>
              <a:buNone/>
            </a:pPr>
            <a:r>
              <a:rPr lang="en-US" sz="2000" dirty="0"/>
              <a:t>An </a:t>
            </a:r>
            <a:r>
              <a:rPr lang="en-US" sz="2000" b="1" dirty="0"/>
              <a:t>active learning </a:t>
            </a:r>
            <a:r>
              <a:rPr lang="en-US" sz="2000" dirty="0"/>
              <a:t>approach </a:t>
            </a:r>
          </a:p>
          <a:p>
            <a:pPr marL="0" indent="0">
              <a:spcBef>
                <a:spcPts val="0"/>
              </a:spcBef>
              <a:buNone/>
            </a:pPr>
            <a:r>
              <a:rPr lang="en-US" sz="2000" dirty="0"/>
              <a:t>would look more like this:</a:t>
            </a:r>
          </a:p>
        </p:txBody>
      </p:sp>
      <p:pic>
        <p:nvPicPr>
          <p:cNvPr id="26" name="Graphic 25" descr="Arrow Right with solid fill">
            <a:extLst>
              <a:ext uri="{FF2B5EF4-FFF2-40B4-BE49-F238E27FC236}">
                <a16:creationId xmlns:a16="http://schemas.microsoft.com/office/drawing/2014/main" id="{D02E17F7-AB2D-4A01-8DC4-784E3249889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430"/>
          <a:stretch/>
        </p:blipFill>
        <p:spPr>
          <a:xfrm>
            <a:off x="3177948" y="4063764"/>
            <a:ext cx="298088" cy="640080"/>
          </a:xfrm>
          <a:prstGeom prst="rect">
            <a:avLst/>
          </a:prstGeom>
        </p:spPr>
      </p:pic>
      <p:pic>
        <p:nvPicPr>
          <p:cNvPr id="27" name="Graphic 26" descr="Arrow Right with solid fill">
            <a:extLst>
              <a:ext uri="{FF2B5EF4-FFF2-40B4-BE49-F238E27FC236}">
                <a16:creationId xmlns:a16="http://schemas.microsoft.com/office/drawing/2014/main" id="{AE109DAB-18EB-4509-9A11-BCB8B1839C7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430"/>
          <a:stretch/>
        </p:blipFill>
        <p:spPr>
          <a:xfrm rot="19577811">
            <a:off x="5363126" y="3738507"/>
            <a:ext cx="298088" cy="640080"/>
          </a:xfrm>
          <a:prstGeom prst="rect">
            <a:avLst/>
          </a:prstGeom>
        </p:spPr>
      </p:pic>
      <p:grpSp>
        <p:nvGrpSpPr>
          <p:cNvPr id="42" name="Group 41">
            <a:extLst>
              <a:ext uri="{FF2B5EF4-FFF2-40B4-BE49-F238E27FC236}">
                <a16:creationId xmlns:a16="http://schemas.microsoft.com/office/drawing/2014/main" id="{52BBB20A-B67B-4599-96CD-D53A46EA1D87}"/>
              </a:ext>
            </a:extLst>
          </p:cNvPr>
          <p:cNvGrpSpPr/>
          <p:nvPr/>
        </p:nvGrpSpPr>
        <p:grpSpPr>
          <a:xfrm>
            <a:off x="1182109" y="3779029"/>
            <a:ext cx="1833134" cy="2069843"/>
            <a:chOff x="1332086" y="3779029"/>
            <a:chExt cx="1833134" cy="2069843"/>
          </a:xfrm>
        </p:grpSpPr>
        <p:grpSp>
          <p:nvGrpSpPr>
            <p:cNvPr id="12" name="Group 11">
              <a:extLst>
                <a:ext uri="{FF2B5EF4-FFF2-40B4-BE49-F238E27FC236}">
                  <a16:creationId xmlns:a16="http://schemas.microsoft.com/office/drawing/2014/main" id="{FAE3B3F6-06DC-4185-BB22-28876069AC70}"/>
                </a:ext>
              </a:extLst>
            </p:cNvPr>
            <p:cNvGrpSpPr/>
            <p:nvPr/>
          </p:nvGrpSpPr>
          <p:grpSpPr>
            <a:xfrm>
              <a:off x="1388626" y="3779029"/>
              <a:ext cx="1676232" cy="1209551"/>
              <a:chOff x="1271266" y="3811000"/>
              <a:chExt cx="1676232" cy="1209551"/>
            </a:xfrm>
          </p:grpSpPr>
          <p:pic>
            <p:nvPicPr>
              <p:cNvPr id="6" name="Graphic 5" descr="Internet with solid fill">
                <a:extLst>
                  <a:ext uri="{FF2B5EF4-FFF2-40B4-BE49-F238E27FC236}">
                    <a16:creationId xmlns:a16="http://schemas.microsoft.com/office/drawing/2014/main" id="{AF89727D-A9EB-4C08-B5CF-B3413C68B5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74093" y="4106151"/>
                <a:ext cx="914400" cy="914400"/>
              </a:xfrm>
              <a:prstGeom prst="rect">
                <a:avLst/>
              </a:prstGeom>
            </p:spPr>
          </p:pic>
          <p:pic>
            <p:nvPicPr>
              <p:cNvPr id="8" name="Graphic 7" descr="Chat bubble with solid fill">
                <a:extLst>
                  <a:ext uri="{FF2B5EF4-FFF2-40B4-BE49-F238E27FC236}">
                    <a16:creationId xmlns:a16="http://schemas.microsoft.com/office/drawing/2014/main" id="{721434E2-BFE9-42BE-BD5B-3E3EC63D45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71266" y="4334927"/>
                <a:ext cx="457200" cy="457200"/>
              </a:xfrm>
              <a:prstGeom prst="rect">
                <a:avLst/>
              </a:prstGeom>
            </p:spPr>
          </p:pic>
          <p:pic>
            <p:nvPicPr>
              <p:cNvPr id="10" name="Graphic 9" descr="Chat bubble with solid fill">
                <a:extLst>
                  <a:ext uri="{FF2B5EF4-FFF2-40B4-BE49-F238E27FC236}">
                    <a16:creationId xmlns:a16="http://schemas.microsoft.com/office/drawing/2014/main" id="{3B2018E6-7BBF-4FC1-976A-C4E3AFFD671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02693" y="3811000"/>
                <a:ext cx="457200" cy="457200"/>
              </a:xfrm>
              <a:prstGeom prst="rect">
                <a:avLst/>
              </a:prstGeom>
            </p:spPr>
          </p:pic>
          <p:pic>
            <p:nvPicPr>
              <p:cNvPr id="11" name="Graphic 10" descr="Chat bubble with solid fill">
                <a:extLst>
                  <a:ext uri="{FF2B5EF4-FFF2-40B4-BE49-F238E27FC236}">
                    <a16:creationId xmlns:a16="http://schemas.microsoft.com/office/drawing/2014/main" id="{34AA5FCB-315B-408C-A60F-8264D68945B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90298" y="4174557"/>
                <a:ext cx="457200" cy="457200"/>
              </a:xfrm>
              <a:prstGeom prst="rect">
                <a:avLst/>
              </a:prstGeom>
            </p:spPr>
          </p:pic>
        </p:grpSp>
        <p:sp>
          <p:nvSpPr>
            <p:cNvPr id="32" name="TextBox 31">
              <a:extLst>
                <a:ext uri="{FF2B5EF4-FFF2-40B4-BE49-F238E27FC236}">
                  <a16:creationId xmlns:a16="http://schemas.microsoft.com/office/drawing/2014/main" id="{49582760-7A0A-4546-81D5-4ABE95F87536}"/>
                </a:ext>
              </a:extLst>
            </p:cNvPr>
            <p:cNvSpPr txBox="1"/>
            <p:nvPr/>
          </p:nvSpPr>
          <p:spPr>
            <a:xfrm>
              <a:off x="1332086" y="5202541"/>
              <a:ext cx="1833134" cy="646331"/>
            </a:xfrm>
            <a:prstGeom prst="rect">
              <a:avLst/>
            </a:prstGeom>
            <a:noFill/>
          </p:spPr>
          <p:txBody>
            <a:bodyPr wrap="square" rtlCol="0">
              <a:spAutoFit/>
            </a:bodyPr>
            <a:lstStyle/>
            <a:p>
              <a:r>
                <a:rPr lang="en-US" sz="1200" dirty="0"/>
                <a:t>Data scientists sample comments from a large collection of blog posts</a:t>
              </a:r>
            </a:p>
          </p:txBody>
        </p:sp>
      </p:grpSp>
      <p:grpSp>
        <p:nvGrpSpPr>
          <p:cNvPr id="41" name="Group 40">
            <a:extLst>
              <a:ext uri="{FF2B5EF4-FFF2-40B4-BE49-F238E27FC236}">
                <a16:creationId xmlns:a16="http://schemas.microsoft.com/office/drawing/2014/main" id="{168572C0-CE68-4811-8A79-EDC96E8EDF26}"/>
              </a:ext>
            </a:extLst>
          </p:cNvPr>
          <p:cNvGrpSpPr/>
          <p:nvPr/>
        </p:nvGrpSpPr>
        <p:grpSpPr>
          <a:xfrm>
            <a:off x="3257380" y="3837956"/>
            <a:ext cx="1833134" cy="2010916"/>
            <a:chOff x="3681740" y="3837956"/>
            <a:chExt cx="1833134" cy="2010916"/>
          </a:xfrm>
        </p:grpSpPr>
        <p:grpSp>
          <p:nvGrpSpPr>
            <p:cNvPr id="19" name="Group 18">
              <a:extLst>
                <a:ext uri="{FF2B5EF4-FFF2-40B4-BE49-F238E27FC236}">
                  <a16:creationId xmlns:a16="http://schemas.microsoft.com/office/drawing/2014/main" id="{10401D65-3FF2-4449-AD99-C403E90ACC82}"/>
                </a:ext>
              </a:extLst>
            </p:cNvPr>
            <p:cNvGrpSpPr/>
            <p:nvPr/>
          </p:nvGrpSpPr>
          <p:grpSpPr>
            <a:xfrm>
              <a:off x="4221280" y="3837956"/>
              <a:ext cx="1167005" cy="1091697"/>
              <a:chOff x="3322358" y="3895506"/>
              <a:chExt cx="1167005" cy="1091697"/>
            </a:xfrm>
          </p:grpSpPr>
          <p:pic>
            <p:nvPicPr>
              <p:cNvPr id="16" name="Picture 15" descr="Icon&#10;&#10;Description automatically generated">
                <a:extLst>
                  <a:ext uri="{FF2B5EF4-FFF2-40B4-BE49-F238E27FC236}">
                    <a16:creationId xmlns:a16="http://schemas.microsoft.com/office/drawing/2014/main" id="{4A1F555F-E129-4CD0-ABB9-1724BB3D8757}"/>
                  </a:ext>
                </a:extLst>
              </p:cNvPr>
              <p:cNvPicPr>
                <a:picLocks noChangeAspect="1"/>
              </p:cNvPicPr>
              <p:nvPr/>
            </p:nvPicPr>
            <p:blipFill rotWithShape="1">
              <a:blip r:embed="rId11">
                <a:extLst>
                  <a:ext uri="{28A0092B-C50C-407E-A947-70E740481C1C}">
                    <a14:useLocalDpi xmlns:a14="http://schemas.microsoft.com/office/drawing/2010/main" val="0"/>
                  </a:ext>
                </a:extLst>
              </a:blip>
              <a:srcRect l="9412" t="29611" r="8309"/>
              <a:stretch/>
            </p:blipFill>
            <p:spPr>
              <a:xfrm>
                <a:off x="3322358" y="4343569"/>
                <a:ext cx="754055" cy="643634"/>
              </a:xfrm>
              <a:prstGeom prst="rect">
                <a:avLst/>
              </a:prstGeom>
            </p:spPr>
          </p:pic>
          <p:pic>
            <p:nvPicPr>
              <p:cNvPr id="18" name="Picture 17">
                <a:extLst>
                  <a:ext uri="{FF2B5EF4-FFF2-40B4-BE49-F238E27FC236}">
                    <a16:creationId xmlns:a16="http://schemas.microsoft.com/office/drawing/2014/main" id="{4D04A5D5-C209-4823-8D01-68C6130B6C04}"/>
                  </a:ext>
                </a:extLst>
              </p:cNvPr>
              <p:cNvPicPr>
                <a:picLocks noChangeAspect="1"/>
              </p:cNvPicPr>
              <p:nvPr/>
            </p:nvPicPr>
            <p:blipFill rotWithShape="1">
              <a:blip r:embed="rId12">
                <a:extLst>
                  <a:ext uri="{28A0092B-C50C-407E-A947-70E740481C1C}">
                    <a14:useLocalDpi xmlns:a14="http://schemas.microsoft.com/office/drawing/2010/main" val="0"/>
                  </a:ext>
                </a:extLst>
              </a:blip>
              <a:srcRect l="20064" t="24699" b="12800"/>
              <a:stretch/>
            </p:blipFill>
            <p:spPr>
              <a:xfrm>
                <a:off x="3904618" y="3895506"/>
                <a:ext cx="584745" cy="457200"/>
              </a:xfrm>
              <a:prstGeom prst="rect">
                <a:avLst/>
              </a:prstGeom>
            </p:spPr>
          </p:pic>
        </p:grpSp>
        <p:sp>
          <p:nvSpPr>
            <p:cNvPr id="33" name="TextBox 32">
              <a:extLst>
                <a:ext uri="{FF2B5EF4-FFF2-40B4-BE49-F238E27FC236}">
                  <a16:creationId xmlns:a16="http://schemas.microsoft.com/office/drawing/2014/main" id="{E3488CE8-C4D9-4AF1-9CF0-9C2273C6BD06}"/>
                </a:ext>
              </a:extLst>
            </p:cNvPr>
            <p:cNvSpPr txBox="1"/>
            <p:nvPr/>
          </p:nvSpPr>
          <p:spPr>
            <a:xfrm>
              <a:off x="3681740" y="5202541"/>
              <a:ext cx="1833134" cy="646331"/>
            </a:xfrm>
            <a:prstGeom prst="rect">
              <a:avLst/>
            </a:prstGeom>
            <a:noFill/>
          </p:spPr>
          <p:txBody>
            <a:bodyPr wrap="square" rtlCol="0">
              <a:spAutoFit/>
            </a:bodyPr>
            <a:lstStyle/>
            <a:p>
              <a:r>
                <a:rPr lang="en-US" sz="1200" dirty="0"/>
                <a:t>A small batch of comments is selected at random</a:t>
              </a:r>
            </a:p>
          </p:txBody>
        </p:sp>
      </p:grpSp>
      <p:grpSp>
        <p:nvGrpSpPr>
          <p:cNvPr id="40" name="Group 39">
            <a:extLst>
              <a:ext uri="{FF2B5EF4-FFF2-40B4-BE49-F238E27FC236}">
                <a16:creationId xmlns:a16="http://schemas.microsoft.com/office/drawing/2014/main" id="{D20C3C4A-F005-41FA-90D3-6CE8B0FE941A}"/>
              </a:ext>
            </a:extLst>
          </p:cNvPr>
          <p:cNvGrpSpPr/>
          <p:nvPr/>
        </p:nvGrpSpPr>
        <p:grpSpPr>
          <a:xfrm>
            <a:off x="5917215" y="2532662"/>
            <a:ext cx="2457884" cy="1558239"/>
            <a:chOff x="6508001" y="3926604"/>
            <a:chExt cx="2457884" cy="1558239"/>
          </a:xfrm>
        </p:grpSpPr>
        <p:grpSp>
          <p:nvGrpSpPr>
            <p:cNvPr id="24" name="Group 23">
              <a:extLst>
                <a:ext uri="{FF2B5EF4-FFF2-40B4-BE49-F238E27FC236}">
                  <a16:creationId xmlns:a16="http://schemas.microsoft.com/office/drawing/2014/main" id="{46BFA3CA-B290-438B-B92C-E6D9FDDB19E5}"/>
                </a:ext>
              </a:extLst>
            </p:cNvPr>
            <p:cNvGrpSpPr/>
            <p:nvPr/>
          </p:nvGrpSpPr>
          <p:grpSpPr>
            <a:xfrm>
              <a:off x="6588049" y="3926604"/>
              <a:ext cx="2377836" cy="914400"/>
              <a:chOff x="6007160" y="4114969"/>
              <a:chExt cx="2377836" cy="914400"/>
            </a:xfrm>
          </p:grpSpPr>
          <p:pic>
            <p:nvPicPr>
              <p:cNvPr id="21" name="Graphic 20" descr="Programmer female with solid fill">
                <a:extLst>
                  <a:ext uri="{FF2B5EF4-FFF2-40B4-BE49-F238E27FC236}">
                    <a16:creationId xmlns:a16="http://schemas.microsoft.com/office/drawing/2014/main" id="{EA4954BA-2AA4-40EB-A92D-6FFB914475D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07160" y="4114969"/>
                <a:ext cx="914400" cy="914400"/>
              </a:xfrm>
              <a:prstGeom prst="rect">
                <a:avLst/>
              </a:prstGeom>
            </p:spPr>
          </p:pic>
          <p:sp>
            <p:nvSpPr>
              <p:cNvPr id="22" name="Rectangle: Rounded Corners 21">
                <a:extLst>
                  <a:ext uri="{FF2B5EF4-FFF2-40B4-BE49-F238E27FC236}">
                    <a16:creationId xmlns:a16="http://schemas.microsoft.com/office/drawing/2014/main" id="{6BAF7634-6949-4C50-9B48-EF3284475FD1}"/>
                  </a:ext>
                </a:extLst>
              </p:cNvPr>
              <p:cNvSpPr/>
              <p:nvPr/>
            </p:nvSpPr>
            <p:spPr>
              <a:xfrm>
                <a:off x="6921560" y="4633609"/>
                <a:ext cx="1463436" cy="26577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(b) not aggressive</a:t>
                </a:r>
              </a:p>
            </p:txBody>
          </p:sp>
          <p:sp>
            <p:nvSpPr>
              <p:cNvPr id="23" name="Rectangle: Rounded Corners 22">
                <a:extLst>
                  <a:ext uri="{FF2B5EF4-FFF2-40B4-BE49-F238E27FC236}">
                    <a16:creationId xmlns:a16="http://schemas.microsoft.com/office/drawing/2014/main" id="{CD92E14F-2062-4CAD-B74A-900E151E3A5A}"/>
                  </a:ext>
                </a:extLst>
              </p:cNvPr>
              <p:cNvSpPr/>
              <p:nvPr/>
            </p:nvSpPr>
            <p:spPr>
              <a:xfrm>
                <a:off x="6921560" y="4263605"/>
                <a:ext cx="1463436" cy="26577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(a) aggressive</a:t>
                </a:r>
              </a:p>
            </p:txBody>
          </p:sp>
        </p:grpSp>
        <p:sp>
          <p:nvSpPr>
            <p:cNvPr id="34" name="TextBox 33">
              <a:extLst>
                <a:ext uri="{FF2B5EF4-FFF2-40B4-BE49-F238E27FC236}">
                  <a16:creationId xmlns:a16="http://schemas.microsoft.com/office/drawing/2014/main" id="{EF37B9EE-8A37-4D21-9BD5-5E2EBE5709D9}"/>
                </a:ext>
              </a:extLst>
            </p:cNvPr>
            <p:cNvSpPr txBox="1"/>
            <p:nvPr/>
          </p:nvSpPr>
          <p:spPr>
            <a:xfrm>
              <a:off x="6508001" y="4838512"/>
              <a:ext cx="1833134" cy="646331"/>
            </a:xfrm>
            <a:prstGeom prst="rect">
              <a:avLst/>
            </a:prstGeom>
            <a:noFill/>
          </p:spPr>
          <p:txBody>
            <a:bodyPr wrap="square" rtlCol="0">
              <a:spAutoFit/>
            </a:bodyPr>
            <a:lstStyle/>
            <a:p>
              <a:r>
                <a:rPr lang="en-US" sz="1200" dirty="0"/>
                <a:t>Annotators label each comment as aggressive or not aggressive</a:t>
              </a:r>
            </a:p>
          </p:txBody>
        </p:sp>
      </p:grpSp>
      <p:pic>
        <p:nvPicPr>
          <p:cNvPr id="37" name="Graphic 36" descr="Arrow Right with solid fill">
            <a:extLst>
              <a:ext uri="{FF2B5EF4-FFF2-40B4-BE49-F238E27FC236}">
                <a16:creationId xmlns:a16="http://schemas.microsoft.com/office/drawing/2014/main" id="{3308CE1C-FBCE-423A-BC1C-68069427B9F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430"/>
          <a:stretch/>
        </p:blipFill>
        <p:spPr>
          <a:xfrm rot="2162801">
            <a:off x="8568254" y="3278266"/>
            <a:ext cx="298088" cy="640080"/>
          </a:xfrm>
          <a:prstGeom prst="rect">
            <a:avLst/>
          </a:prstGeom>
        </p:spPr>
      </p:pic>
      <p:grpSp>
        <p:nvGrpSpPr>
          <p:cNvPr id="39" name="Group 38">
            <a:extLst>
              <a:ext uri="{FF2B5EF4-FFF2-40B4-BE49-F238E27FC236}">
                <a16:creationId xmlns:a16="http://schemas.microsoft.com/office/drawing/2014/main" id="{7E9C8547-84A9-4F1D-8DF7-64CA96C7AE57}"/>
              </a:ext>
            </a:extLst>
          </p:cNvPr>
          <p:cNvGrpSpPr/>
          <p:nvPr/>
        </p:nvGrpSpPr>
        <p:grpSpPr>
          <a:xfrm>
            <a:off x="9019798" y="3097093"/>
            <a:ext cx="1833134" cy="1553136"/>
            <a:chOff x="9326735" y="3988044"/>
            <a:chExt cx="1833134" cy="1553136"/>
          </a:xfrm>
        </p:grpSpPr>
        <p:pic>
          <p:nvPicPr>
            <p:cNvPr id="36" name="Graphic 35" descr="Gears with solid fill">
              <a:extLst>
                <a:ext uri="{FF2B5EF4-FFF2-40B4-BE49-F238E27FC236}">
                  <a16:creationId xmlns:a16="http://schemas.microsoft.com/office/drawing/2014/main" id="{A188DE12-9278-4530-B993-9B502F51FC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86102" y="3988044"/>
              <a:ext cx="914400" cy="914400"/>
            </a:xfrm>
            <a:prstGeom prst="rect">
              <a:avLst/>
            </a:prstGeom>
          </p:spPr>
        </p:pic>
        <p:sp>
          <p:nvSpPr>
            <p:cNvPr id="38" name="TextBox 37">
              <a:extLst>
                <a:ext uri="{FF2B5EF4-FFF2-40B4-BE49-F238E27FC236}">
                  <a16:creationId xmlns:a16="http://schemas.microsoft.com/office/drawing/2014/main" id="{8483A07C-9B65-4051-B4E6-63F54CCE5403}"/>
                </a:ext>
              </a:extLst>
            </p:cNvPr>
            <p:cNvSpPr txBox="1"/>
            <p:nvPr/>
          </p:nvSpPr>
          <p:spPr>
            <a:xfrm>
              <a:off x="9326735" y="4894849"/>
              <a:ext cx="1833134" cy="646331"/>
            </a:xfrm>
            <a:prstGeom prst="rect">
              <a:avLst/>
            </a:prstGeom>
            <a:noFill/>
          </p:spPr>
          <p:txBody>
            <a:bodyPr wrap="square" rtlCol="0">
              <a:spAutoFit/>
            </a:bodyPr>
            <a:lstStyle/>
            <a:p>
              <a:r>
                <a:rPr lang="en-US" sz="1200" dirty="0"/>
                <a:t>Data scientists train a model using whatever labels they have</a:t>
              </a:r>
            </a:p>
          </p:txBody>
        </p:sp>
      </p:grpSp>
      <p:pic>
        <p:nvPicPr>
          <p:cNvPr id="5" name="Picture 4" descr="Icon&#10;&#10;Description automatically generated">
            <a:extLst>
              <a:ext uri="{FF2B5EF4-FFF2-40B4-BE49-F238E27FC236}">
                <a16:creationId xmlns:a16="http://schemas.microsoft.com/office/drawing/2014/main" id="{8713211D-E90D-464E-B2E9-88FEA3FCF2A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292120" y="4829495"/>
            <a:ext cx="916458" cy="914400"/>
          </a:xfrm>
          <a:prstGeom prst="rect">
            <a:avLst/>
          </a:prstGeom>
        </p:spPr>
      </p:pic>
      <p:sp>
        <p:nvSpPr>
          <p:cNvPr id="31" name="TextBox 30">
            <a:extLst>
              <a:ext uri="{FF2B5EF4-FFF2-40B4-BE49-F238E27FC236}">
                <a16:creationId xmlns:a16="http://schemas.microsoft.com/office/drawing/2014/main" id="{2BF995AA-5A0E-4353-A517-5B9CCF0D1FE3}"/>
              </a:ext>
            </a:extLst>
          </p:cNvPr>
          <p:cNvSpPr txBox="1"/>
          <p:nvPr/>
        </p:nvSpPr>
        <p:spPr>
          <a:xfrm>
            <a:off x="6681181" y="5733545"/>
            <a:ext cx="2138335" cy="830997"/>
          </a:xfrm>
          <a:prstGeom prst="rect">
            <a:avLst/>
          </a:prstGeom>
          <a:noFill/>
        </p:spPr>
        <p:txBody>
          <a:bodyPr wrap="square" rtlCol="0">
            <a:spAutoFit/>
          </a:bodyPr>
          <a:lstStyle/>
          <a:p>
            <a:r>
              <a:rPr lang="en-US" sz="1200" dirty="0"/>
              <a:t>Data scientists intelligently select the next batch of samples to annotate based on results from the model</a:t>
            </a:r>
          </a:p>
        </p:txBody>
      </p:sp>
      <p:pic>
        <p:nvPicPr>
          <p:cNvPr id="35" name="Graphic 34" descr="Arrow Right with solid fill">
            <a:extLst>
              <a:ext uri="{FF2B5EF4-FFF2-40B4-BE49-F238E27FC236}">
                <a16:creationId xmlns:a16="http://schemas.microsoft.com/office/drawing/2014/main" id="{55ACE92E-23E4-4170-8D63-4F462DC469F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430"/>
          <a:stretch/>
        </p:blipFill>
        <p:spPr>
          <a:xfrm rot="7904673">
            <a:off x="8870753" y="4823169"/>
            <a:ext cx="298088" cy="640080"/>
          </a:xfrm>
          <a:prstGeom prst="rect">
            <a:avLst/>
          </a:prstGeom>
        </p:spPr>
      </p:pic>
      <p:pic>
        <p:nvPicPr>
          <p:cNvPr id="44" name="Graphic 43" descr="Arrow Right with solid fill">
            <a:extLst>
              <a:ext uri="{FF2B5EF4-FFF2-40B4-BE49-F238E27FC236}">
                <a16:creationId xmlns:a16="http://schemas.microsoft.com/office/drawing/2014/main" id="{E7122216-2587-4709-AEBC-85296725D55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3430"/>
          <a:stretch/>
        </p:blipFill>
        <p:spPr>
          <a:xfrm rot="14687564">
            <a:off x="6522614" y="4482495"/>
            <a:ext cx="298088" cy="640080"/>
          </a:xfrm>
          <a:prstGeom prst="rect">
            <a:avLst/>
          </a:prstGeom>
        </p:spPr>
      </p:pic>
    </p:spTree>
    <p:extLst>
      <p:ext uri="{BB962C8B-B14F-4D97-AF65-F5344CB8AC3E}">
        <p14:creationId xmlns:p14="http://schemas.microsoft.com/office/powerpoint/2010/main" val="2038676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E3A7B-3F90-4322-A633-3665475E3EB1}"/>
              </a:ext>
            </a:extLst>
          </p:cNvPr>
          <p:cNvSpPr>
            <a:spLocks noGrp="1"/>
          </p:cNvSpPr>
          <p:nvPr>
            <p:ph type="title"/>
          </p:nvPr>
        </p:nvSpPr>
        <p:spPr/>
        <p:txBody>
          <a:bodyPr/>
          <a:lstStyle/>
          <a:p>
            <a:r>
              <a:rPr lang="en-US" dirty="0"/>
              <a:t>Active learning techniques</a:t>
            </a:r>
          </a:p>
        </p:txBody>
      </p:sp>
      <p:sp>
        <p:nvSpPr>
          <p:cNvPr id="3" name="Content Placeholder 2">
            <a:extLst>
              <a:ext uri="{FF2B5EF4-FFF2-40B4-BE49-F238E27FC236}">
                <a16:creationId xmlns:a16="http://schemas.microsoft.com/office/drawing/2014/main" id="{CF04A456-D0FF-4043-828F-7DCC613FB5A6}"/>
              </a:ext>
            </a:extLst>
          </p:cNvPr>
          <p:cNvSpPr>
            <a:spLocks noGrp="1"/>
          </p:cNvSpPr>
          <p:nvPr>
            <p:ph sz="half" idx="1"/>
          </p:nvPr>
        </p:nvSpPr>
        <p:spPr>
          <a:xfrm>
            <a:off x="1158240" y="2478024"/>
            <a:ext cx="4937760" cy="3694176"/>
          </a:xfrm>
        </p:spPr>
        <p:txBody>
          <a:bodyPr/>
          <a:lstStyle/>
          <a:p>
            <a:pPr marL="0" indent="0">
              <a:buNone/>
            </a:pPr>
            <a:r>
              <a:rPr lang="en-US" sz="2000" b="1" dirty="0"/>
              <a:t>Uncertainty sampling</a:t>
            </a:r>
          </a:p>
          <a:p>
            <a:pPr marL="0" indent="0">
              <a:buNone/>
            </a:pPr>
            <a:r>
              <a:rPr lang="en-US" sz="1600" dirty="0"/>
              <a:t>Sampling data that’s most confusing for the model.</a:t>
            </a:r>
          </a:p>
          <a:p>
            <a:pPr marL="457200" lvl="1" indent="0">
              <a:buNone/>
            </a:pPr>
            <a:endParaRPr lang="en-US" dirty="0"/>
          </a:p>
        </p:txBody>
      </p:sp>
      <p:pic>
        <p:nvPicPr>
          <p:cNvPr id="6" name="Picture 5">
            <a:extLst>
              <a:ext uri="{FF2B5EF4-FFF2-40B4-BE49-F238E27FC236}">
                <a16:creationId xmlns:a16="http://schemas.microsoft.com/office/drawing/2014/main" id="{86E85EB1-7724-4C0F-9FB6-9A097E53A2B4}"/>
              </a:ext>
            </a:extLst>
          </p:cNvPr>
          <p:cNvPicPr>
            <a:picLocks noChangeAspect="1"/>
          </p:cNvPicPr>
          <p:nvPr/>
        </p:nvPicPr>
        <p:blipFill rotWithShape="1">
          <a:blip r:embed="rId3"/>
          <a:srcRect l="5913" t="6892" r="7036" b="9480"/>
          <a:stretch/>
        </p:blipFill>
        <p:spPr>
          <a:xfrm>
            <a:off x="1172964" y="4258437"/>
            <a:ext cx="692502" cy="685800"/>
          </a:xfrm>
          <a:prstGeom prst="rect">
            <a:avLst/>
          </a:prstGeom>
        </p:spPr>
      </p:pic>
      <p:pic>
        <p:nvPicPr>
          <p:cNvPr id="8" name="Picture 7">
            <a:extLst>
              <a:ext uri="{FF2B5EF4-FFF2-40B4-BE49-F238E27FC236}">
                <a16:creationId xmlns:a16="http://schemas.microsoft.com/office/drawing/2014/main" id="{3518F50A-BE39-445A-92C3-55DAE1E1E9AD}"/>
              </a:ext>
            </a:extLst>
          </p:cNvPr>
          <p:cNvPicPr>
            <a:picLocks noChangeAspect="1"/>
          </p:cNvPicPr>
          <p:nvPr/>
        </p:nvPicPr>
        <p:blipFill rotWithShape="1">
          <a:blip r:embed="rId4"/>
          <a:srcRect l="1915" t="4276" r="5307" b="5036"/>
          <a:stretch/>
        </p:blipFill>
        <p:spPr>
          <a:xfrm>
            <a:off x="1172964" y="5064495"/>
            <a:ext cx="692502" cy="685800"/>
          </a:xfrm>
          <a:prstGeom prst="rect">
            <a:avLst/>
          </a:prstGeom>
        </p:spPr>
      </p:pic>
      <p:pic>
        <p:nvPicPr>
          <p:cNvPr id="10" name="Picture 9">
            <a:extLst>
              <a:ext uri="{FF2B5EF4-FFF2-40B4-BE49-F238E27FC236}">
                <a16:creationId xmlns:a16="http://schemas.microsoft.com/office/drawing/2014/main" id="{EF4C152B-8E25-4363-B122-45B36510B059}"/>
              </a:ext>
            </a:extLst>
          </p:cNvPr>
          <p:cNvPicPr>
            <a:picLocks noChangeAspect="1"/>
          </p:cNvPicPr>
          <p:nvPr/>
        </p:nvPicPr>
        <p:blipFill rotWithShape="1">
          <a:blip r:embed="rId5"/>
          <a:srcRect l="5175" t="6416" r="6160" b="6840"/>
          <a:stretch/>
        </p:blipFill>
        <p:spPr>
          <a:xfrm>
            <a:off x="1172964" y="5870553"/>
            <a:ext cx="683566" cy="685800"/>
          </a:xfrm>
          <a:prstGeom prst="rect">
            <a:avLst/>
          </a:prstGeom>
        </p:spPr>
      </p:pic>
      <p:sp>
        <p:nvSpPr>
          <p:cNvPr id="11" name="TextBox 10">
            <a:extLst>
              <a:ext uri="{FF2B5EF4-FFF2-40B4-BE49-F238E27FC236}">
                <a16:creationId xmlns:a16="http://schemas.microsoft.com/office/drawing/2014/main" id="{E7150D82-C92F-4336-9A68-92772CCE1972}"/>
              </a:ext>
            </a:extLst>
          </p:cNvPr>
          <p:cNvSpPr txBox="1"/>
          <p:nvPr/>
        </p:nvSpPr>
        <p:spPr>
          <a:xfrm>
            <a:off x="1172964" y="3780011"/>
            <a:ext cx="670376" cy="338554"/>
          </a:xfrm>
          <a:prstGeom prst="rect">
            <a:avLst/>
          </a:prstGeom>
          <a:noFill/>
        </p:spPr>
        <p:txBody>
          <a:bodyPr wrap="none" rtlCol="0">
            <a:spAutoFit/>
          </a:bodyPr>
          <a:lstStyle/>
          <a:p>
            <a:r>
              <a:rPr lang="en-US" sz="1600" dirty="0"/>
              <a:t>Input</a:t>
            </a:r>
          </a:p>
        </p:txBody>
      </p:sp>
      <p:sp>
        <p:nvSpPr>
          <p:cNvPr id="12" name="TextBox 11">
            <a:extLst>
              <a:ext uri="{FF2B5EF4-FFF2-40B4-BE49-F238E27FC236}">
                <a16:creationId xmlns:a16="http://schemas.microsoft.com/office/drawing/2014/main" id="{96ADC1CB-2F76-4148-BA1D-853A9CDFC6E5}"/>
              </a:ext>
            </a:extLst>
          </p:cNvPr>
          <p:cNvSpPr txBox="1"/>
          <p:nvPr/>
        </p:nvSpPr>
        <p:spPr>
          <a:xfrm>
            <a:off x="2884046" y="3780011"/>
            <a:ext cx="1293944" cy="338554"/>
          </a:xfrm>
          <a:prstGeom prst="rect">
            <a:avLst/>
          </a:prstGeom>
          <a:noFill/>
        </p:spPr>
        <p:txBody>
          <a:bodyPr wrap="none" rtlCol="0">
            <a:spAutoFit/>
          </a:bodyPr>
          <a:lstStyle/>
          <a:p>
            <a:r>
              <a:rPr lang="en-US" sz="1600" dirty="0"/>
              <a:t>Model says:</a:t>
            </a:r>
          </a:p>
        </p:txBody>
      </p:sp>
      <p:sp>
        <p:nvSpPr>
          <p:cNvPr id="13" name="TextBox 12">
            <a:extLst>
              <a:ext uri="{FF2B5EF4-FFF2-40B4-BE49-F238E27FC236}">
                <a16:creationId xmlns:a16="http://schemas.microsoft.com/office/drawing/2014/main" id="{7AA6D53D-A74E-4F76-90C1-B594F1F27302}"/>
              </a:ext>
            </a:extLst>
          </p:cNvPr>
          <p:cNvSpPr txBox="1"/>
          <p:nvPr/>
        </p:nvSpPr>
        <p:spPr>
          <a:xfrm>
            <a:off x="2469446" y="4432060"/>
            <a:ext cx="2277034" cy="338554"/>
          </a:xfrm>
          <a:prstGeom prst="rect">
            <a:avLst/>
          </a:prstGeom>
          <a:noFill/>
        </p:spPr>
        <p:txBody>
          <a:bodyPr wrap="none" rtlCol="0">
            <a:spAutoFit/>
          </a:bodyPr>
          <a:lstStyle/>
          <a:p>
            <a:r>
              <a:rPr lang="en-US" sz="1600" dirty="0"/>
              <a:t>91% sure that’s a deer.</a:t>
            </a:r>
          </a:p>
        </p:txBody>
      </p:sp>
      <p:sp>
        <p:nvSpPr>
          <p:cNvPr id="14" name="TextBox 13">
            <a:extLst>
              <a:ext uri="{FF2B5EF4-FFF2-40B4-BE49-F238E27FC236}">
                <a16:creationId xmlns:a16="http://schemas.microsoft.com/office/drawing/2014/main" id="{DDA33986-6C7B-4206-96F0-05281805F950}"/>
              </a:ext>
            </a:extLst>
          </p:cNvPr>
          <p:cNvSpPr txBox="1"/>
          <p:nvPr/>
        </p:nvSpPr>
        <p:spPr>
          <a:xfrm>
            <a:off x="2469446" y="5238118"/>
            <a:ext cx="2123145" cy="338554"/>
          </a:xfrm>
          <a:prstGeom prst="rect">
            <a:avLst/>
          </a:prstGeom>
          <a:noFill/>
        </p:spPr>
        <p:txBody>
          <a:bodyPr wrap="none" rtlCol="0">
            <a:spAutoFit/>
          </a:bodyPr>
          <a:lstStyle/>
          <a:p>
            <a:r>
              <a:rPr lang="en-US" sz="1600" dirty="0"/>
              <a:t>99% sure that’s a car.</a:t>
            </a:r>
          </a:p>
        </p:txBody>
      </p:sp>
      <p:sp>
        <p:nvSpPr>
          <p:cNvPr id="15" name="TextBox 14">
            <a:extLst>
              <a:ext uri="{FF2B5EF4-FFF2-40B4-BE49-F238E27FC236}">
                <a16:creationId xmlns:a16="http://schemas.microsoft.com/office/drawing/2014/main" id="{5A5C9214-C371-402C-9291-FDB7BBE9AEAD}"/>
              </a:ext>
            </a:extLst>
          </p:cNvPr>
          <p:cNvSpPr txBox="1"/>
          <p:nvPr/>
        </p:nvSpPr>
        <p:spPr>
          <a:xfrm>
            <a:off x="2468974" y="5921065"/>
            <a:ext cx="2923571" cy="584775"/>
          </a:xfrm>
          <a:prstGeom prst="rect">
            <a:avLst/>
          </a:prstGeom>
          <a:noFill/>
        </p:spPr>
        <p:txBody>
          <a:bodyPr wrap="square" rtlCol="0">
            <a:spAutoFit/>
          </a:bodyPr>
          <a:lstStyle/>
          <a:p>
            <a:r>
              <a:rPr lang="en-US" sz="1600" dirty="0"/>
              <a:t>51% sure that’s a cat…</a:t>
            </a:r>
          </a:p>
          <a:p>
            <a:r>
              <a:rPr lang="en-US" sz="1600" dirty="0"/>
              <a:t>but maybe it’s another deer. </a:t>
            </a:r>
          </a:p>
        </p:txBody>
      </p:sp>
    </p:spTree>
    <p:extLst>
      <p:ext uri="{BB962C8B-B14F-4D97-AF65-F5344CB8AC3E}">
        <p14:creationId xmlns:p14="http://schemas.microsoft.com/office/powerpoint/2010/main" val="3336153981"/>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AccentBox</Template>
  <TotalTime>778</TotalTime>
  <Words>2304</Words>
  <Application>Microsoft Office PowerPoint</Application>
  <PresentationFormat>Widescreen</PresentationFormat>
  <Paragraphs>254</Paragraphs>
  <Slides>27</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Avenir Next LT Pro</vt:lpstr>
      <vt:lpstr>Calibri</vt:lpstr>
      <vt:lpstr>AccentBoxVTI</vt:lpstr>
      <vt:lpstr>Deep Dive into  Active Learning</vt:lpstr>
      <vt:lpstr>Roadmap</vt:lpstr>
      <vt:lpstr>Read this book</vt:lpstr>
      <vt:lpstr>Problem statement: Can active learning techniques be used to  reduce the amount of training images required  for a convolutional neural network (CNN) to  reach target accuracy? </vt:lpstr>
      <vt:lpstr>Define Active Learning</vt:lpstr>
      <vt:lpstr>Active learning: What is it?</vt:lpstr>
      <vt:lpstr>Example: Consider a blogging website that’s trying to detect aggression in its comment section.</vt:lpstr>
      <vt:lpstr>Example: Consider a blogging website that’s trying to detect aggression in its comment section.</vt:lpstr>
      <vt:lpstr>Active learning techniques</vt:lpstr>
      <vt:lpstr>Active learning techniques</vt:lpstr>
      <vt:lpstr>Active learning techniques</vt:lpstr>
      <vt:lpstr>Active learning techniques</vt:lpstr>
      <vt:lpstr>Review experiment</vt:lpstr>
      <vt:lpstr>The CIFAR-10 Dataset</vt:lpstr>
      <vt:lpstr>The model</vt:lpstr>
      <vt:lpstr>Methodology</vt:lpstr>
      <vt:lpstr>Concern: Speed</vt:lpstr>
      <vt:lpstr>Solution: Multiprocessing</vt:lpstr>
      <vt:lpstr>Discuss results</vt:lpstr>
      <vt:lpstr>Baseline</vt:lpstr>
      <vt:lpstr>Results…?</vt:lpstr>
      <vt:lpstr>Results</vt:lpstr>
      <vt:lpstr>Reflect on lessons learned</vt:lpstr>
      <vt:lpstr>Why the unexpected outcome?</vt:lpstr>
      <vt:lpstr>Accomplishments</vt:lpstr>
      <vt:lpstr>Check out the Streamlit app.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Dive into  Active Learning</dc:title>
  <dc:creator>Christian Normand</dc:creator>
  <cp:lastModifiedBy>Christian Normand</cp:lastModifiedBy>
  <cp:revision>56</cp:revision>
  <dcterms:created xsi:type="dcterms:W3CDTF">2021-09-06T17:05:53Z</dcterms:created>
  <dcterms:modified xsi:type="dcterms:W3CDTF">2021-09-07T17:12:42Z</dcterms:modified>
</cp:coreProperties>
</file>